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notesSlides/notesSlide27.xml" ContentType="application/vnd.openxmlformats-officedocument.presentationml.notesSlide+xml"/>
  <Override PartName="/ppt/charts/chart20.xml" ContentType="application/vnd.openxmlformats-officedocument.drawingml.chart+xml"/>
  <Override PartName="/ppt/notesSlides/notesSlide28.xml" ContentType="application/vnd.openxmlformats-officedocument.presentationml.notesSlide+xml"/>
  <Override PartName="/ppt/charts/chart21.xml" ContentType="application/vnd.openxmlformats-officedocument.drawingml.chart+xml"/>
  <Override PartName="/ppt/notesSlides/notesSlide29.xml" ContentType="application/vnd.openxmlformats-officedocument.presentationml.notesSlide+xml"/>
  <Override PartName="/ppt/charts/chart22.xml" ContentType="application/vnd.openxmlformats-officedocument.drawingml.chart+xml"/>
  <Override PartName="/ppt/notesSlides/notesSlide30.xml" ContentType="application/vnd.openxmlformats-officedocument.presentationml.notesSlide+xml"/>
  <Override PartName="/ppt/charts/chart23.xml" ContentType="application/vnd.openxmlformats-officedocument.drawingml.chart+xml"/>
  <Override PartName="/ppt/notesSlides/notesSlide31.xml" ContentType="application/vnd.openxmlformats-officedocument.presentationml.notesSlide+xml"/>
  <Override PartName="/ppt/charts/chart2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notesSlides/notesSlide34.xml" ContentType="application/vnd.openxmlformats-officedocument.presentationml.notesSlide+xml"/>
  <Override PartName="/ppt/charts/chart26.xml" ContentType="application/vnd.openxmlformats-officedocument.drawingml.chart+xml"/>
  <Override PartName="/ppt/notesSlides/notesSlide35.xml" ContentType="application/vnd.openxmlformats-officedocument.presentationml.notesSlide+xml"/>
  <Override PartName="/ppt/charts/chart27.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8.xml" ContentType="application/vnd.openxmlformats-officedocument.drawingml.chart+xml"/>
  <Override PartName="/ppt/notesSlides/notesSlide38.xml" ContentType="application/vnd.openxmlformats-officedocument.presentationml.notesSlide+xml"/>
  <Override PartName="/ppt/charts/chart29.xml" ContentType="application/vnd.openxmlformats-officedocument.drawingml.chart+xml"/>
  <Override PartName="/ppt/notesSlides/notesSlide39.xml" ContentType="application/vnd.openxmlformats-officedocument.presentationml.notesSlide+xml"/>
  <Override PartName="/ppt/charts/chart30.xml" ContentType="application/vnd.openxmlformats-officedocument.drawingml.chart+xml"/>
  <Override PartName="/ppt/notesSlides/notesSlide40.xml" ContentType="application/vnd.openxmlformats-officedocument.presentationml.notesSlide+xml"/>
  <Override PartName="/ppt/charts/chart31.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2.xml" ContentType="application/vnd.openxmlformats-officedocument.drawingml.chart+xml"/>
  <Override PartName="/ppt/notesSlides/notesSlide43.xml" ContentType="application/vnd.openxmlformats-officedocument.presentationml.notesSlide+xml"/>
  <Override PartName="/ppt/charts/chart33.xml" ContentType="application/vnd.openxmlformats-officedocument.drawingml.chart+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47"/>
  </p:notesMasterIdLst>
  <p:sldIdLst>
    <p:sldId id="3120" r:id="rId3"/>
    <p:sldId id="3001" r:id="rId4"/>
    <p:sldId id="3005" r:id="rId5"/>
    <p:sldId id="3155" r:id="rId6"/>
    <p:sldId id="3156" r:id="rId7"/>
    <p:sldId id="3157" r:id="rId8"/>
    <p:sldId id="3207" r:id="rId9"/>
    <p:sldId id="3225" r:id="rId10"/>
    <p:sldId id="3833" r:id="rId11"/>
    <p:sldId id="3224" r:id="rId12"/>
    <p:sldId id="3160" r:id="rId13"/>
    <p:sldId id="3161" r:id="rId14"/>
    <p:sldId id="3211" r:id="rId15"/>
    <p:sldId id="3834" r:id="rId16"/>
    <p:sldId id="3187" r:id="rId17"/>
    <p:sldId id="3164" r:id="rId18"/>
    <p:sldId id="3835" r:id="rId19"/>
    <p:sldId id="3227" r:id="rId20"/>
    <p:sldId id="3214" r:id="rId21"/>
    <p:sldId id="3836" r:id="rId22"/>
    <p:sldId id="3151" r:id="rId23"/>
    <p:sldId id="3216" r:id="rId24"/>
    <p:sldId id="3163" r:id="rId25"/>
    <p:sldId id="3165" r:id="rId26"/>
    <p:sldId id="3217" r:id="rId27"/>
    <p:sldId id="3229" r:id="rId28"/>
    <p:sldId id="3231" r:id="rId29"/>
    <p:sldId id="3837" r:id="rId30"/>
    <p:sldId id="3838" r:id="rId31"/>
    <p:sldId id="3197" r:id="rId32"/>
    <p:sldId id="3219" r:id="rId33"/>
    <p:sldId id="3832" r:id="rId34"/>
    <p:sldId id="3232" r:id="rId35"/>
    <p:sldId id="3233" r:id="rId36"/>
    <p:sldId id="3235" r:id="rId37"/>
    <p:sldId id="3203" r:id="rId38"/>
    <p:sldId id="3237" r:id="rId39"/>
    <p:sldId id="3839" r:id="rId40"/>
    <p:sldId id="3840" r:id="rId41"/>
    <p:sldId id="3841" r:id="rId42"/>
    <p:sldId id="3844" r:id="rId43"/>
    <p:sldId id="3842" r:id="rId44"/>
    <p:sldId id="3843" r:id="rId45"/>
    <p:sldId id="3831" r:id="rId46"/>
  </p:sldIdLst>
  <p:sldSz cx="12188825"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43" algn="l" rtl="0" fontAlgn="base">
      <a:spcBef>
        <a:spcPct val="0"/>
      </a:spcBef>
      <a:spcAft>
        <a:spcPct val="0"/>
      </a:spcAft>
      <a:defRPr kern="1200">
        <a:solidFill>
          <a:schemeClr val="tx1"/>
        </a:solidFill>
        <a:latin typeface="Arial" charset="0"/>
        <a:ea typeface="+mn-ea"/>
        <a:cs typeface="Arial" charset="0"/>
      </a:defRPr>
    </a:lvl2pPr>
    <a:lvl3pPr marL="914287" algn="l" rtl="0" fontAlgn="base">
      <a:spcBef>
        <a:spcPct val="0"/>
      </a:spcBef>
      <a:spcAft>
        <a:spcPct val="0"/>
      </a:spcAft>
      <a:defRPr kern="1200">
        <a:solidFill>
          <a:schemeClr val="tx1"/>
        </a:solidFill>
        <a:latin typeface="Arial" charset="0"/>
        <a:ea typeface="+mn-ea"/>
        <a:cs typeface="Arial" charset="0"/>
      </a:defRPr>
    </a:lvl3pPr>
    <a:lvl4pPr marL="1371430" algn="l" rtl="0" fontAlgn="base">
      <a:spcBef>
        <a:spcPct val="0"/>
      </a:spcBef>
      <a:spcAft>
        <a:spcPct val="0"/>
      </a:spcAft>
      <a:defRPr kern="1200">
        <a:solidFill>
          <a:schemeClr val="tx1"/>
        </a:solidFill>
        <a:latin typeface="Arial" charset="0"/>
        <a:ea typeface="+mn-ea"/>
        <a:cs typeface="Arial" charset="0"/>
      </a:defRPr>
    </a:lvl4pPr>
    <a:lvl5pPr marL="1828573" algn="l" rtl="0" fontAlgn="base">
      <a:spcBef>
        <a:spcPct val="0"/>
      </a:spcBef>
      <a:spcAft>
        <a:spcPct val="0"/>
      </a:spcAft>
      <a:defRPr kern="1200">
        <a:solidFill>
          <a:schemeClr val="tx1"/>
        </a:solidFill>
        <a:latin typeface="Arial" charset="0"/>
        <a:ea typeface="+mn-ea"/>
        <a:cs typeface="Arial" charset="0"/>
      </a:defRPr>
    </a:lvl5pPr>
    <a:lvl6pPr marL="2285717" algn="l" defTabSz="914287" rtl="0" eaLnBrk="1" latinLnBrk="0" hangingPunct="1">
      <a:defRPr kern="1200">
        <a:solidFill>
          <a:schemeClr val="tx1"/>
        </a:solidFill>
        <a:latin typeface="Arial" charset="0"/>
        <a:ea typeface="+mn-ea"/>
        <a:cs typeface="Arial" charset="0"/>
      </a:defRPr>
    </a:lvl6pPr>
    <a:lvl7pPr marL="2742860" algn="l" defTabSz="914287" rtl="0" eaLnBrk="1" latinLnBrk="0" hangingPunct="1">
      <a:defRPr kern="1200">
        <a:solidFill>
          <a:schemeClr val="tx1"/>
        </a:solidFill>
        <a:latin typeface="Arial" charset="0"/>
        <a:ea typeface="+mn-ea"/>
        <a:cs typeface="Arial" charset="0"/>
      </a:defRPr>
    </a:lvl7pPr>
    <a:lvl8pPr marL="3200003" algn="l" defTabSz="914287" rtl="0" eaLnBrk="1" latinLnBrk="0" hangingPunct="1">
      <a:defRPr kern="1200">
        <a:solidFill>
          <a:schemeClr val="tx1"/>
        </a:solidFill>
        <a:latin typeface="Arial" charset="0"/>
        <a:ea typeface="+mn-ea"/>
        <a:cs typeface="Arial" charset="0"/>
      </a:defRPr>
    </a:lvl8pPr>
    <a:lvl9pPr marL="3657147" algn="l" defTabSz="914287"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FF00"/>
    <a:srgbClr val="73EBEB"/>
    <a:srgbClr val="E12BBA"/>
    <a:srgbClr val="BC505A"/>
    <a:srgbClr val="F517D5"/>
    <a:srgbClr val="DFE329"/>
    <a:srgbClr val="FF9900"/>
    <a:srgbClr val="66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9" autoAdjust="0"/>
    <p:restoredTop sz="94023" autoAdjust="0"/>
  </p:normalViewPr>
  <p:slideViewPr>
    <p:cSldViewPr>
      <p:cViewPr varScale="1">
        <p:scale>
          <a:sx n="97" d="100"/>
          <a:sy n="97" d="100"/>
        </p:scale>
        <p:origin x="2517" y="40"/>
      </p:cViewPr>
      <p:guideLst>
        <p:guide orient="horz" pos="2160"/>
        <p:guide pos="2880"/>
        <p:guide pos="3839"/>
      </p:guideLst>
    </p:cSldViewPr>
  </p:slideViewPr>
  <p:outlineViewPr>
    <p:cViewPr>
      <p:scale>
        <a:sx n="33" d="100"/>
        <a:sy n="33" d="100"/>
      </p:scale>
      <p:origin x="0" y="12876"/>
    </p:cViewPr>
  </p:outlineViewPr>
  <p:notesTextViewPr>
    <p:cViewPr>
      <p:scale>
        <a:sx n="100" d="100"/>
        <a:sy n="100" d="100"/>
      </p:scale>
      <p:origin x="0" y="0"/>
    </p:cViewPr>
  </p:notesTextViewPr>
  <p:sorterViewPr>
    <p:cViewPr>
      <p:scale>
        <a:sx n="60" d="100"/>
        <a:sy n="60" d="100"/>
      </p:scale>
      <p:origin x="0" y="-712"/>
    </p:cViewPr>
  </p:sorterViewPr>
  <p:notesViewPr>
    <p:cSldViewPr>
      <p:cViewPr varScale="1">
        <p:scale>
          <a:sx n="53" d="100"/>
          <a:sy n="53"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accent4"/>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0B-0260-4B9F-A930-3BAAC2B747EE}"/>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Outdated Document</c:v>
                </c:pt>
                <c:pt idx="1">
                  <c:v>Important Document</c:v>
                </c:pt>
                <c:pt idx="2">
                  <c:v>UNSURE</c:v>
                </c:pt>
              </c:strCache>
            </c:strRef>
          </c:cat>
          <c:val>
            <c:numRef>
              <c:f>Sheet1!$B$2:$B$4</c:f>
              <c:numCache>
                <c:formatCode>General</c:formatCode>
                <c:ptCount val="3"/>
                <c:pt idx="0">
                  <c:v>33</c:v>
                </c:pt>
                <c:pt idx="1">
                  <c:v>57</c:v>
                </c:pt>
                <c:pt idx="2">
                  <c:v>10</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09259312"/>
        <c:axId val="309263624"/>
      </c:barChart>
      <c:catAx>
        <c:axId val="309259312"/>
        <c:scaling>
          <c:orientation val="minMax"/>
        </c:scaling>
        <c:delete val="0"/>
        <c:axPos val="b"/>
        <c:numFmt formatCode="General" sourceLinked="0"/>
        <c:majorTickMark val="out"/>
        <c:minorTickMark val="none"/>
        <c:tickLblPos val="nextTo"/>
        <c:txPr>
          <a:bodyPr/>
          <a:lstStyle/>
          <a:p>
            <a:pPr>
              <a:defRPr sz="1600" b="1"/>
            </a:pPr>
            <a:endParaRPr lang="en-US"/>
          </a:p>
        </c:txPr>
        <c:crossAx val="309263624"/>
        <c:crosses val="autoZero"/>
        <c:auto val="1"/>
        <c:lblAlgn val="ctr"/>
        <c:lblOffset val="100"/>
        <c:noMultiLvlLbl val="0"/>
      </c:catAx>
      <c:valAx>
        <c:axId val="309263624"/>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09259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48</c:v>
                </c:pt>
                <c:pt idx="1">
                  <c:v>23</c:v>
                </c:pt>
                <c:pt idx="2">
                  <c:v>25</c:v>
                </c:pt>
                <c:pt idx="3">
                  <c:v>44</c:v>
                </c:pt>
                <c:pt idx="4">
                  <c:v>19</c:v>
                </c:pt>
                <c:pt idx="5">
                  <c:v>25</c:v>
                </c:pt>
                <c:pt idx="6">
                  <c:v>8</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09261664"/>
        <c:axId val="309262448"/>
      </c:barChart>
      <c:catAx>
        <c:axId val="309261664"/>
        <c:scaling>
          <c:orientation val="minMax"/>
        </c:scaling>
        <c:delete val="0"/>
        <c:axPos val="b"/>
        <c:numFmt formatCode="General" sourceLinked="0"/>
        <c:majorTickMark val="out"/>
        <c:minorTickMark val="none"/>
        <c:tickLblPos val="nextTo"/>
        <c:txPr>
          <a:bodyPr/>
          <a:lstStyle/>
          <a:p>
            <a:pPr>
              <a:defRPr sz="1400" b="1"/>
            </a:pPr>
            <a:endParaRPr lang="en-US"/>
          </a:p>
        </c:txPr>
        <c:crossAx val="309262448"/>
        <c:crosses val="autoZero"/>
        <c:auto val="1"/>
        <c:lblAlgn val="ctr"/>
        <c:lblOffset val="100"/>
        <c:noMultiLvlLbl val="0"/>
      </c:catAx>
      <c:valAx>
        <c:axId val="309262448"/>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09261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46</c:v>
                </c:pt>
                <c:pt idx="1">
                  <c:v>20</c:v>
                </c:pt>
                <c:pt idx="2">
                  <c:v>26</c:v>
                </c:pt>
                <c:pt idx="3">
                  <c:v>45</c:v>
                </c:pt>
                <c:pt idx="4">
                  <c:v>23</c:v>
                </c:pt>
                <c:pt idx="5">
                  <c:v>22</c:v>
                </c:pt>
                <c:pt idx="6">
                  <c:v>9</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68898816"/>
        <c:axId val="368894112"/>
      </c:barChart>
      <c:catAx>
        <c:axId val="368898816"/>
        <c:scaling>
          <c:orientation val="minMax"/>
        </c:scaling>
        <c:delete val="0"/>
        <c:axPos val="b"/>
        <c:numFmt formatCode="General" sourceLinked="0"/>
        <c:majorTickMark val="out"/>
        <c:minorTickMark val="none"/>
        <c:tickLblPos val="nextTo"/>
        <c:txPr>
          <a:bodyPr/>
          <a:lstStyle/>
          <a:p>
            <a:pPr>
              <a:defRPr sz="1400" b="1"/>
            </a:pPr>
            <a:endParaRPr lang="en-US"/>
          </a:p>
        </c:txPr>
        <c:crossAx val="368894112"/>
        <c:crosses val="autoZero"/>
        <c:auto val="1"/>
        <c:lblAlgn val="ctr"/>
        <c:lblOffset val="100"/>
        <c:noMultiLvlLbl val="0"/>
      </c:catAx>
      <c:valAx>
        <c:axId val="368894112"/>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68898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46</c:v>
                </c:pt>
                <c:pt idx="1">
                  <c:v>17</c:v>
                </c:pt>
                <c:pt idx="2">
                  <c:v>28</c:v>
                </c:pt>
                <c:pt idx="3">
                  <c:v>43</c:v>
                </c:pt>
                <c:pt idx="4">
                  <c:v>23</c:v>
                </c:pt>
                <c:pt idx="5">
                  <c:v>20</c:v>
                </c:pt>
                <c:pt idx="6">
                  <c:v>12</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68898816"/>
        <c:axId val="368894112"/>
      </c:barChart>
      <c:catAx>
        <c:axId val="368898816"/>
        <c:scaling>
          <c:orientation val="minMax"/>
        </c:scaling>
        <c:delete val="0"/>
        <c:axPos val="b"/>
        <c:numFmt formatCode="General" sourceLinked="0"/>
        <c:majorTickMark val="out"/>
        <c:minorTickMark val="none"/>
        <c:tickLblPos val="nextTo"/>
        <c:txPr>
          <a:bodyPr/>
          <a:lstStyle/>
          <a:p>
            <a:pPr>
              <a:defRPr sz="1400" b="1"/>
            </a:pPr>
            <a:endParaRPr lang="en-US"/>
          </a:p>
        </c:txPr>
        <c:crossAx val="368894112"/>
        <c:crosses val="autoZero"/>
        <c:auto val="1"/>
        <c:lblAlgn val="ctr"/>
        <c:lblOffset val="100"/>
        <c:noMultiLvlLbl val="0"/>
      </c:catAx>
      <c:valAx>
        <c:axId val="368894112"/>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68898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51</c:v>
                </c:pt>
                <c:pt idx="1">
                  <c:v>20</c:v>
                </c:pt>
                <c:pt idx="2">
                  <c:v>31</c:v>
                </c:pt>
                <c:pt idx="3">
                  <c:v>40</c:v>
                </c:pt>
                <c:pt idx="4">
                  <c:v>24</c:v>
                </c:pt>
                <c:pt idx="5">
                  <c:v>16</c:v>
                </c:pt>
                <c:pt idx="6">
                  <c:v>9</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68894504"/>
        <c:axId val="368897640"/>
      </c:barChart>
      <c:catAx>
        <c:axId val="368894504"/>
        <c:scaling>
          <c:orientation val="minMax"/>
        </c:scaling>
        <c:delete val="0"/>
        <c:axPos val="b"/>
        <c:numFmt formatCode="General" sourceLinked="0"/>
        <c:majorTickMark val="out"/>
        <c:minorTickMark val="none"/>
        <c:tickLblPos val="nextTo"/>
        <c:txPr>
          <a:bodyPr/>
          <a:lstStyle/>
          <a:p>
            <a:pPr>
              <a:defRPr sz="1400" b="1"/>
            </a:pPr>
            <a:endParaRPr lang="en-US"/>
          </a:p>
        </c:txPr>
        <c:crossAx val="368897640"/>
        <c:crosses val="autoZero"/>
        <c:auto val="1"/>
        <c:lblAlgn val="ctr"/>
        <c:lblOffset val="100"/>
        <c:noMultiLvlLbl val="0"/>
      </c:catAx>
      <c:valAx>
        <c:axId val="368897640"/>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68894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39</c:v>
                </c:pt>
                <c:pt idx="1">
                  <c:v>14</c:v>
                </c:pt>
                <c:pt idx="2">
                  <c:v>25</c:v>
                </c:pt>
                <c:pt idx="3">
                  <c:v>52</c:v>
                </c:pt>
                <c:pt idx="4">
                  <c:v>25</c:v>
                </c:pt>
                <c:pt idx="5">
                  <c:v>28</c:v>
                </c:pt>
                <c:pt idx="6">
                  <c:v>9</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68899992"/>
        <c:axId val="368900384"/>
      </c:barChart>
      <c:catAx>
        <c:axId val="368899992"/>
        <c:scaling>
          <c:orientation val="minMax"/>
        </c:scaling>
        <c:delete val="0"/>
        <c:axPos val="b"/>
        <c:numFmt formatCode="General" sourceLinked="0"/>
        <c:majorTickMark val="out"/>
        <c:minorTickMark val="none"/>
        <c:tickLblPos val="nextTo"/>
        <c:txPr>
          <a:bodyPr/>
          <a:lstStyle/>
          <a:p>
            <a:pPr>
              <a:defRPr sz="1400" b="1"/>
            </a:pPr>
            <a:endParaRPr lang="en-US"/>
          </a:p>
        </c:txPr>
        <c:crossAx val="368900384"/>
        <c:crosses val="autoZero"/>
        <c:auto val="1"/>
        <c:lblAlgn val="ctr"/>
        <c:lblOffset val="100"/>
        <c:noMultiLvlLbl val="0"/>
      </c:catAx>
      <c:valAx>
        <c:axId val="368900384"/>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688999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Required</c:v>
                </c:pt>
                <c:pt idx="1">
                  <c:v>Unnecessary</c:v>
                </c:pt>
                <c:pt idx="2">
                  <c:v>UNSURE</c:v>
                </c:pt>
              </c:strCache>
            </c:strRef>
          </c:cat>
          <c:val>
            <c:numRef>
              <c:f>Sheet1!$B$2:$B$4</c:f>
              <c:numCache>
                <c:formatCode>General</c:formatCode>
                <c:ptCount val="3"/>
                <c:pt idx="0">
                  <c:v>65</c:v>
                </c:pt>
                <c:pt idx="1">
                  <c:v>27</c:v>
                </c:pt>
                <c:pt idx="2">
                  <c:v>8</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92421400"/>
        <c:axId val="392416696"/>
      </c:barChart>
      <c:catAx>
        <c:axId val="392421400"/>
        <c:scaling>
          <c:orientation val="minMax"/>
        </c:scaling>
        <c:delete val="0"/>
        <c:axPos val="b"/>
        <c:numFmt formatCode="General" sourceLinked="0"/>
        <c:majorTickMark val="out"/>
        <c:minorTickMark val="none"/>
        <c:tickLblPos val="nextTo"/>
        <c:txPr>
          <a:bodyPr/>
          <a:lstStyle/>
          <a:p>
            <a:pPr>
              <a:defRPr sz="1400" b="1"/>
            </a:pPr>
            <a:endParaRPr lang="en-US"/>
          </a:p>
        </c:txPr>
        <c:crossAx val="392416696"/>
        <c:crosses val="autoZero"/>
        <c:auto val="1"/>
        <c:lblAlgn val="ctr"/>
        <c:lblOffset val="100"/>
        <c:noMultiLvlLbl val="0"/>
      </c:catAx>
      <c:valAx>
        <c:axId val="392416696"/>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92421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46</c:v>
                </c:pt>
                <c:pt idx="1">
                  <c:v>18</c:v>
                </c:pt>
                <c:pt idx="2">
                  <c:v>28</c:v>
                </c:pt>
                <c:pt idx="3">
                  <c:v>43</c:v>
                </c:pt>
                <c:pt idx="4">
                  <c:v>21</c:v>
                </c:pt>
                <c:pt idx="5">
                  <c:v>22</c:v>
                </c:pt>
                <c:pt idx="6">
                  <c:v>10</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68901168"/>
        <c:axId val="368901560"/>
      </c:barChart>
      <c:catAx>
        <c:axId val="368901168"/>
        <c:scaling>
          <c:orientation val="minMax"/>
        </c:scaling>
        <c:delete val="0"/>
        <c:axPos val="b"/>
        <c:numFmt formatCode="General" sourceLinked="0"/>
        <c:majorTickMark val="out"/>
        <c:minorTickMark val="none"/>
        <c:tickLblPos val="nextTo"/>
        <c:txPr>
          <a:bodyPr/>
          <a:lstStyle/>
          <a:p>
            <a:pPr>
              <a:defRPr sz="1400" b="1"/>
            </a:pPr>
            <a:endParaRPr lang="en-US"/>
          </a:p>
        </c:txPr>
        <c:crossAx val="368901560"/>
        <c:crosses val="autoZero"/>
        <c:auto val="1"/>
        <c:lblAlgn val="ctr"/>
        <c:lblOffset val="100"/>
        <c:noMultiLvlLbl val="0"/>
      </c:catAx>
      <c:valAx>
        <c:axId val="368901560"/>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68901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46</c:v>
                </c:pt>
                <c:pt idx="1">
                  <c:v>19</c:v>
                </c:pt>
                <c:pt idx="2">
                  <c:v>26</c:v>
                </c:pt>
                <c:pt idx="3">
                  <c:v>45</c:v>
                </c:pt>
                <c:pt idx="4">
                  <c:v>22</c:v>
                </c:pt>
                <c:pt idx="5">
                  <c:v>23</c:v>
                </c:pt>
                <c:pt idx="6">
                  <c:v>10</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73292536"/>
        <c:axId val="373296456"/>
      </c:barChart>
      <c:catAx>
        <c:axId val="373292536"/>
        <c:scaling>
          <c:orientation val="minMax"/>
        </c:scaling>
        <c:delete val="0"/>
        <c:axPos val="b"/>
        <c:numFmt formatCode="General" sourceLinked="0"/>
        <c:majorTickMark val="out"/>
        <c:minorTickMark val="none"/>
        <c:tickLblPos val="nextTo"/>
        <c:txPr>
          <a:bodyPr/>
          <a:lstStyle/>
          <a:p>
            <a:pPr>
              <a:defRPr sz="1400" b="1"/>
            </a:pPr>
            <a:endParaRPr lang="en-US"/>
          </a:p>
        </c:txPr>
        <c:crossAx val="373296456"/>
        <c:crosses val="autoZero"/>
        <c:auto val="1"/>
        <c:lblAlgn val="ctr"/>
        <c:lblOffset val="100"/>
        <c:noMultiLvlLbl val="0"/>
      </c:catAx>
      <c:valAx>
        <c:axId val="373296456"/>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73292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45</c:v>
                </c:pt>
                <c:pt idx="1">
                  <c:v>18</c:v>
                </c:pt>
                <c:pt idx="2">
                  <c:v>26</c:v>
                </c:pt>
                <c:pt idx="3">
                  <c:v>47</c:v>
                </c:pt>
                <c:pt idx="4">
                  <c:v>21</c:v>
                </c:pt>
                <c:pt idx="5">
                  <c:v>26</c:v>
                </c:pt>
                <c:pt idx="6">
                  <c:v>8</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73291752"/>
        <c:axId val="373289400"/>
      </c:barChart>
      <c:catAx>
        <c:axId val="373291752"/>
        <c:scaling>
          <c:orientation val="minMax"/>
        </c:scaling>
        <c:delete val="0"/>
        <c:axPos val="b"/>
        <c:numFmt formatCode="General" sourceLinked="0"/>
        <c:majorTickMark val="out"/>
        <c:minorTickMark val="none"/>
        <c:tickLblPos val="nextTo"/>
        <c:txPr>
          <a:bodyPr/>
          <a:lstStyle/>
          <a:p>
            <a:pPr>
              <a:defRPr sz="1400" b="1"/>
            </a:pPr>
            <a:endParaRPr lang="en-US"/>
          </a:p>
        </c:txPr>
        <c:crossAx val="373289400"/>
        <c:crosses val="autoZero"/>
        <c:auto val="1"/>
        <c:lblAlgn val="ctr"/>
        <c:lblOffset val="100"/>
        <c:noMultiLvlLbl val="0"/>
      </c:catAx>
      <c:valAx>
        <c:axId val="373289400"/>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73291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63</c:v>
                </c:pt>
                <c:pt idx="1">
                  <c:v>30</c:v>
                </c:pt>
                <c:pt idx="2">
                  <c:v>33</c:v>
                </c:pt>
                <c:pt idx="3">
                  <c:v>24</c:v>
                </c:pt>
                <c:pt idx="4">
                  <c:v>15</c:v>
                </c:pt>
                <c:pt idx="5">
                  <c:v>9</c:v>
                </c:pt>
                <c:pt idx="6">
                  <c:v>13</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73294496"/>
        <c:axId val="373294888"/>
      </c:barChart>
      <c:catAx>
        <c:axId val="373294496"/>
        <c:scaling>
          <c:orientation val="minMax"/>
        </c:scaling>
        <c:delete val="0"/>
        <c:axPos val="b"/>
        <c:numFmt formatCode="General" sourceLinked="0"/>
        <c:majorTickMark val="out"/>
        <c:minorTickMark val="none"/>
        <c:tickLblPos val="nextTo"/>
        <c:txPr>
          <a:bodyPr/>
          <a:lstStyle/>
          <a:p>
            <a:pPr>
              <a:defRPr sz="1400" b="1"/>
            </a:pPr>
            <a:endParaRPr lang="en-US"/>
          </a:p>
        </c:txPr>
        <c:crossAx val="373294888"/>
        <c:crosses val="autoZero"/>
        <c:auto val="1"/>
        <c:lblAlgn val="ctr"/>
        <c:lblOffset val="100"/>
        <c:noMultiLvlLbl val="0"/>
      </c:catAx>
      <c:valAx>
        <c:axId val="373294888"/>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73294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accent4"/>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0B-0260-4B9F-A930-3BAAC2B747EE}"/>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Outdated Amendment</c:v>
                </c:pt>
                <c:pt idx="1">
                  <c:v>Important Amendment</c:v>
                </c:pt>
                <c:pt idx="2">
                  <c:v>UNSURE</c:v>
                </c:pt>
              </c:strCache>
            </c:strRef>
          </c:cat>
          <c:val>
            <c:numRef>
              <c:f>Sheet1!$B$2:$B$4</c:f>
              <c:numCache>
                <c:formatCode>General</c:formatCode>
                <c:ptCount val="3"/>
                <c:pt idx="0">
                  <c:v>14</c:v>
                </c:pt>
                <c:pt idx="1">
                  <c:v>78</c:v>
                </c:pt>
                <c:pt idx="2">
                  <c:v>8</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09262056"/>
        <c:axId val="309259704"/>
      </c:barChart>
      <c:catAx>
        <c:axId val="309262056"/>
        <c:scaling>
          <c:orientation val="minMax"/>
        </c:scaling>
        <c:delete val="0"/>
        <c:axPos val="b"/>
        <c:numFmt formatCode="General" sourceLinked="0"/>
        <c:majorTickMark val="out"/>
        <c:minorTickMark val="none"/>
        <c:tickLblPos val="nextTo"/>
        <c:txPr>
          <a:bodyPr/>
          <a:lstStyle/>
          <a:p>
            <a:pPr>
              <a:defRPr sz="1600" b="1"/>
            </a:pPr>
            <a:endParaRPr lang="en-US"/>
          </a:p>
        </c:txPr>
        <c:crossAx val="309259704"/>
        <c:crosses val="autoZero"/>
        <c:auto val="1"/>
        <c:lblAlgn val="ctr"/>
        <c:lblOffset val="100"/>
        <c:noMultiLvlLbl val="0"/>
      </c:catAx>
      <c:valAx>
        <c:axId val="309259704"/>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09262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FAVOR</c:v>
                </c:pt>
                <c:pt idx="1">
                  <c:v>Strongly</c:v>
                </c:pt>
                <c:pt idx="2">
                  <c:v>Smwt.</c:v>
                </c:pt>
                <c:pt idx="3">
                  <c:v>OPPOSE</c:v>
                </c:pt>
                <c:pt idx="4">
                  <c:v>Smwt.</c:v>
                </c:pt>
                <c:pt idx="5">
                  <c:v>Strongly</c:v>
                </c:pt>
                <c:pt idx="6">
                  <c:v>UNSURE</c:v>
                </c:pt>
              </c:strCache>
            </c:strRef>
          </c:cat>
          <c:val>
            <c:numRef>
              <c:f>Sheet1!$B$2:$B$8</c:f>
              <c:numCache>
                <c:formatCode>General</c:formatCode>
                <c:ptCount val="7"/>
                <c:pt idx="0">
                  <c:v>63</c:v>
                </c:pt>
                <c:pt idx="1">
                  <c:v>26</c:v>
                </c:pt>
                <c:pt idx="2">
                  <c:v>37</c:v>
                </c:pt>
                <c:pt idx="3">
                  <c:v>24</c:v>
                </c:pt>
                <c:pt idx="4">
                  <c:v>17</c:v>
                </c:pt>
                <c:pt idx="5">
                  <c:v>8</c:v>
                </c:pt>
                <c:pt idx="6">
                  <c:v>13</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73295672"/>
        <c:axId val="373296064"/>
      </c:barChart>
      <c:catAx>
        <c:axId val="373295672"/>
        <c:scaling>
          <c:orientation val="minMax"/>
        </c:scaling>
        <c:delete val="0"/>
        <c:axPos val="b"/>
        <c:numFmt formatCode="General" sourceLinked="0"/>
        <c:majorTickMark val="out"/>
        <c:minorTickMark val="none"/>
        <c:tickLblPos val="nextTo"/>
        <c:txPr>
          <a:bodyPr/>
          <a:lstStyle/>
          <a:p>
            <a:pPr>
              <a:defRPr sz="1400" b="1"/>
            </a:pPr>
            <a:endParaRPr lang="en-US"/>
          </a:p>
        </c:txPr>
        <c:crossAx val="373296064"/>
        <c:crosses val="autoZero"/>
        <c:auto val="1"/>
        <c:lblAlgn val="ctr"/>
        <c:lblOffset val="100"/>
        <c:noMultiLvlLbl val="0"/>
      </c:catAx>
      <c:valAx>
        <c:axId val="373296064"/>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73295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FAVOR</c:v>
                </c:pt>
                <c:pt idx="1">
                  <c:v>Strongly</c:v>
                </c:pt>
                <c:pt idx="2">
                  <c:v>Smwt.</c:v>
                </c:pt>
                <c:pt idx="3">
                  <c:v>OPPOSE</c:v>
                </c:pt>
                <c:pt idx="4">
                  <c:v>Smwt.</c:v>
                </c:pt>
                <c:pt idx="5">
                  <c:v>Strongly</c:v>
                </c:pt>
                <c:pt idx="6">
                  <c:v>UNSURE</c:v>
                </c:pt>
              </c:strCache>
            </c:strRef>
          </c:cat>
          <c:val>
            <c:numRef>
              <c:f>Sheet1!$B$2:$B$8</c:f>
              <c:numCache>
                <c:formatCode>General</c:formatCode>
                <c:ptCount val="7"/>
                <c:pt idx="0">
                  <c:v>66</c:v>
                </c:pt>
                <c:pt idx="1">
                  <c:v>33</c:v>
                </c:pt>
                <c:pt idx="2">
                  <c:v>33</c:v>
                </c:pt>
                <c:pt idx="3">
                  <c:v>19</c:v>
                </c:pt>
                <c:pt idx="4">
                  <c:v>10</c:v>
                </c:pt>
                <c:pt idx="5">
                  <c:v>8</c:v>
                </c:pt>
                <c:pt idx="6">
                  <c:v>15</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73295672"/>
        <c:axId val="373296064"/>
      </c:barChart>
      <c:catAx>
        <c:axId val="373295672"/>
        <c:scaling>
          <c:orientation val="minMax"/>
        </c:scaling>
        <c:delete val="0"/>
        <c:axPos val="b"/>
        <c:numFmt formatCode="General" sourceLinked="0"/>
        <c:majorTickMark val="out"/>
        <c:minorTickMark val="none"/>
        <c:tickLblPos val="nextTo"/>
        <c:txPr>
          <a:bodyPr/>
          <a:lstStyle/>
          <a:p>
            <a:pPr>
              <a:defRPr sz="1400" b="1"/>
            </a:pPr>
            <a:endParaRPr lang="en-US"/>
          </a:p>
        </c:txPr>
        <c:crossAx val="373296064"/>
        <c:crosses val="autoZero"/>
        <c:auto val="1"/>
        <c:lblAlgn val="ctr"/>
        <c:lblOffset val="100"/>
        <c:noMultiLvlLbl val="0"/>
      </c:catAx>
      <c:valAx>
        <c:axId val="373296064"/>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73295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Strongly Support</c:v>
                </c:pt>
                <c:pt idx="1">
                  <c:v>Helpful</c:v>
                </c:pt>
                <c:pt idx="2">
                  <c:v>Oppose</c:v>
                </c:pt>
                <c:pt idx="3">
                  <c:v>UNSURE</c:v>
                </c:pt>
              </c:strCache>
            </c:strRef>
          </c:cat>
          <c:val>
            <c:numRef>
              <c:f>Sheet1!$B$2:$B$5</c:f>
              <c:numCache>
                <c:formatCode>General</c:formatCode>
                <c:ptCount val="4"/>
                <c:pt idx="0">
                  <c:v>28</c:v>
                </c:pt>
                <c:pt idx="1">
                  <c:v>35</c:v>
                </c:pt>
                <c:pt idx="2">
                  <c:v>16</c:v>
                </c:pt>
                <c:pt idx="3">
                  <c:v>21</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92421400"/>
        <c:axId val="392416696"/>
      </c:barChart>
      <c:catAx>
        <c:axId val="392421400"/>
        <c:scaling>
          <c:orientation val="minMax"/>
        </c:scaling>
        <c:delete val="0"/>
        <c:axPos val="b"/>
        <c:numFmt formatCode="General" sourceLinked="0"/>
        <c:majorTickMark val="out"/>
        <c:minorTickMark val="none"/>
        <c:tickLblPos val="nextTo"/>
        <c:txPr>
          <a:bodyPr/>
          <a:lstStyle/>
          <a:p>
            <a:pPr>
              <a:defRPr sz="1400" b="1"/>
            </a:pPr>
            <a:endParaRPr lang="en-US"/>
          </a:p>
        </c:txPr>
        <c:crossAx val="392416696"/>
        <c:crosses val="autoZero"/>
        <c:auto val="1"/>
        <c:lblAlgn val="ctr"/>
        <c:lblOffset val="100"/>
        <c:noMultiLvlLbl val="0"/>
      </c:catAx>
      <c:valAx>
        <c:axId val="392416696"/>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92421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accent4"/>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0B-0260-4B9F-A930-3BAAC2B747EE}"/>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Moving Forward</c:v>
                </c:pt>
                <c:pt idx="1">
                  <c:v>White Supremacy</c:v>
                </c:pt>
                <c:pt idx="2">
                  <c:v>UNSURE</c:v>
                </c:pt>
              </c:strCache>
            </c:strRef>
          </c:cat>
          <c:val>
            <c:numRef>
              <c:f>Sheet1!$B$2:$B$4</c:f>
              <c:numCache>
                <c:formatCode>General</c:formatCode>
                <c:ptCount val="3"/>
                <c:pt idx="0">
                  <c:v>44</c:v>
                </c:pt>
                <c:pt idx="1">
                  <c:v>46</c:v>
                </c:pt>
                <c:pt idx="2">
                  <c:v>10</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92421008"/>
        <c:axId val="392413952"/>
      </c:barChart>
      <c:catAx>
        <c:axId val="392421008"/>
        <c:scaling>
          <c:orientation val="minMax"/>
        </c:scaling>
        <c:delete val="0"/>
        <c:axPos val="b"/>
        <c:numFmt formatCode="General" sourceLinked="0"/>
        <c:majorTickMark val="out"/>
        <c:minorTickMark val="none"/>
        <c:tickLblPos val="nextTo"/>
        <c:txPr>
          <a:bodyPr/>
          <a:lstStyle/>
          <a:p>
            <a:pPr>
              <a:defRPr sz="1600" b="1"/>
            </a:pPr>
            <a:endParaRPr lang="en-US"/>
          </a:p>
        </c:txPr>
        <c:crossAx val="392413952"/>
        <c:crosses val="autoZero"/>
        <c:auto val="1"/>
        <c:lblAlgn val="ctr"/>
        <c:lblOffset val="100"/>
        <c:noMultiLvlLbl val="0"/>
      </c:catAx>
      <c:valAx>
        <c:axId val="392413952"/>
        <c:scaling>
          <c:orientation val="minMax"/>
          <c:max val="70"/>
        </c:scaling>
        <c:delete val="0"/>
        <c:axPos val="l"/>
        <c:majorGridlines>
          <c:spPr>
            <a:ln>
              <a:solidFill>
                <a:schemeClr val="bg1">
                  <a:lumMod val="75000"/>
                </a:schemeClr>
              </a:solidFill>
            </a:ln>
          </c:spPr>
        </c:majorGridlines>
        <c:numFmt formatCode="General" sourceLinked="1"/>
        <c:majorTickMark val="out"/>
        <c:minorTickMark val="none"/>
        <c:tickLblPos val="nextTo"/>
        <c:crossAx val="3924210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73</c:v>
                </c:pt>
                <c:pt idx="1">
                  <c:v>41</c:v>
                </c:pt>
                <c:pt idx="2">
                  <c:v>33</c:v>
                </c:pt>
                <c:pt idx="3">
                  <c:v>20</c:v>
                </c:pt>
                <c:pt idx="4">
                  <c:v>11</c:v>
                </c:pt>
                <c:pt idx="5">
                  <c:v>9</c:v>
                </c:pt>
                <c:pt idx="6">
                  <c:v>7</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92415128"/>
        <c:axId val="392418264"/>
      </c:barChart>
      <c:catAx>
        <c:axId val="392415128"/>
        <c:scaling>
          <c:orientation val="minMax"/>
        </c:scaling>
        <c:delete val="0"/>
        <c:axPos val="b"/>
        <c:numFmt formatCode="General" sourceLinked="0"/>
        <c:majorTickMark val="out"/>
        <c:minorTickMark val="none"/>
        <c:tickLblPos val="nextTo"/>
        <c:txPr>
          <a:bodyPr/>
          <a:lstStyle/>
          <a:p>
            <a:pPr>
              <a:defRPr sz="1400" b="1"/>
            </a:pPr>
            <a:endParaRPr lang="en-US"/>
          </a:p>
        </c:txPr>
        <c:crossAx val="392418264"/>
        <c:crosses val="autoZero"/>
        <c:auto val="1"/>
        <c:lblAlgn val="ctr"/>
        <c:lblOffset val="100"/>
        <c:noMultiLvlLbl val="0"/>
      </c:catAx>
      <c:valAx>
        <c:axId val="392418264"/>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92415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Gender is Fixed</c:v>
                </c:pt>
                <c:pt idx="1">
                  <c:v>Gender Can Be Fluid</c:v>
                </c:pt>
                <c:pt idx="2">
                  <c:v>UNSURE</c:v>
                </c:pt>
              </c:strCache>
            </c:strRef>
          </c:cat>
          <c:val>
            <c:numRef>
              <c:f>Sheet1!$B$2:$B$4</c:f>
              <c:numCache>
                <c:formatCode>General</c:formatCode>
                <c:ptCount val="3"/>
                <c:pt idx="0">
                  <c:v>38</c:v>
                </c:pt>
                <c:pt idx="1">
                  <c:v>48</c:v>
                </c:pt>
                <c:pt idx="2">
                  <c:v>14</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92421400"/>
        <c:axId val="392416696"/>
      </c:barChart>
      <c:catAx>
        <c:axId val="392421400"/>
        <c:scaling>
          <c:orientation val="minMax"/>
        </c:scaling>
        <c:delete val="0"/>
        <c:axPos val="b"/>
        <c:numFmt formatCode="General" sourceLinked="0"/>
        <c:majorTickMark val="out"/>
        <c:minorTickMark val="none"/>
        <c:tickLblPos val="nextTo"/>
        <c:txPr>
          <a:bodyPr/>
          <a:lstStyle/>
          <a:p>
            <a:pPr>
              <a:defRPr sz="1400" b="1"/>
            </a:pPr>
            <a:endParaRPr lang="en-US"/>
          </a:p>
        </c:txPr>
        <c:crossAx val="392416696"/>
        <c:crosses val="autoZero"/>
        <c:auto val="1"/>
        <c:lblAlgn val="ctr"/>
        <c:lblOffset val="100"/>
        <c:noMultiLvlLbl val="0"/>
      </c:catAx>
      <c:valAx>
        <c:axId val="392416696"/>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92421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58</c:v>
                </c:pt>
                <c:pt idx="1">
                  <c:v>26</c:v>
                </c:pt>
                <c:pt idx="2">
                  <c:v>32</c:v>
                </c:pt>
                <c:pt idx="3">
                  <c:v>35</c:v>
                </c:pt>
                <c:pt idx="4">
                  <c:v>19</c:v>
                </c:pt>
                <c:pt idx="5">
                  <c:v>16</c:v>
                </c:pt>
                <c:pt idx="6">
                  <c:v>8</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92415912"/>
        <c:axId val="392419048"/>
      </c:barChart>
      <c:catAx>
        <c:axId val="392415912"/>
        <c:scaling>
          <c:orientation val="minMax"/>
        </c:scaling>
        <c:delete val="0"/>
        <c:axPos val="b"/>
        <c:numFmt formatCode="General" sourceLinked="0"/>
        <c:majorTickMark val="out"/>
        <c:minorTickMark val="none"/>
        <c:tickLblPos val="nextTo"/>
        <c:txPr>
          <a:bodyPr/>
          <a:lstStyle/>
          <a:p>
            <a:pPr>
              <a:defRPr sz="1400" b="1"/>
            </a:pPr>
            <a:endParaRPr lang="en-US"/>
          </a:p>
        </c:txPr>
        <c:crossAx val="392419048"/>
        <c:crosses val="autoZero"/>
        <c:auto val="1"/>
        <c:lblAlgn val="ctr"/>
        <c:lblOffset val="100"/>
        <c:noMultiLvlLbl val="0"/>
      </c:catAx>
      <c:valAx>
        <c:axId val="392419048"/>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92415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accent4"/>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0B-0260-4B9F-A930-3BAAC2B747EE}"/>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Comfortable</c:v>
                </c:pt>
                <c:pt idx="1">
                  <c:v>Disadvantages</c:v>
                </c:pt>
                <c:pt idx="2">
                  <c:v>UNSURE</c:v>
                </c:pt>
              </c:strCache>
            </c:strRef>
          </c:cat>
          <c:val>
            <c:numRef>
              <c:f>Sheet1!$B$2:$B$4</c:f>
              <c:numCache>
                <c:formatCode>General</c:formatCode>
                <c:ptCount val="3"/>
                <c:pt idx="0">
                  <c:v>32</c:v>
                </c:pt>
                <c:pt idx="1">
                  <c:v>59</c:v>
                </c:pt>
                <c:pt idx="2">
                  <c:v>9</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92419440"/>
        <c:axId val="392419832"/>
      </c:barChart>
      <c:catAx>
        <c:axId val="392419440"/>
        <c:scaling>
          <c:orientation val="minMax"/>
        </c:scaling>
        <c:delete val="0"/>
        <c:axPos val="b"/>
        <c:numFmt formatCode="General" sourceLinked="0"/>
        <c:majorTickMark val="out"/>
        <c:minorTickMark val="none"/>
        <c:tickLblPos val="nextTo"/>
        <c:txPr>
          <a:bodyPr/>
          <a:lstStyle/>
          <a:p>
            <a:pPr>
              <a:defRPr sz="1600" b="1"/>
            </a:pPr>
            <a:endParaRPr lang="en-US"/>
          </a:p>
        </c:txPr>
        <c:crossAx val="392419832"/>
        <c:crosses val="autoZero"/>
        <c:auto val="1"/>
        <c:lblAlgn val="ctr"/>
        <c:lblOffset val="100"/>
        <c:noMultiLvlLbl val="0"/>
      </c:catAx>
      <c:valAx>
        <c:axId val="392419832"/>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92419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accent4"/>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0B-0260-4B9F-A930-3BAAC2B747EE}"/>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Capitalism</c:v>
                </c:pt>
                <c:pt idx="1">
                  <c:v>Socialism</c:v>
                </c:pt>
                <c:pt idx="2">
                  <c:v>UNSURE</c:v>
                </c:pt>
              </c:strCache>
            </c:strRef>
          </c:cat>
          <c:val>
            <c:numRef>
              <c:f>Sheet1!$B$2:$B$4</c:f>
              <c:numCache>
                <c:formatCode>General</c:formatCode>
                <c:ptCount val="3"/>
                <c:pt idx="0">
                  <c:v>31</c:v>
                </c:pt>
                <c:pt idx="1">
                  <c:v>37</c:v>
                </c:pt>
                <c:pt idx="2">
                  <c:v>32</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95649880"/>
        <c:axId val="395656152"/>
      </c:barChart>
      <c:catAx>
        <c:axId val="395649880"/>
        <c:scaling>
          <c:orientation val="minMax"/>
        </c:scaling>
        <c:delete val="0"/>
        <c:axPos val="b"/>
        <c:numFmt formatCode="General" sourceLinked="0"/>
        <c:majorTickMark val="out"/>
        <c:minorTickMark val="none"/>
        <c:tickLblPos val="nextTo"/>
        <c:txPr>
          <a:bodyPr/>
          <a:lstStyle/>
          <a:p>
            <a:pPr>
              <a:defRPr sz="1600" b="1"/>
            </a:pPr>
            <a:endParaRPr lang="en-US"/>
          </a:p>
        </c:txPr>
        <c:crossAx val="395656152"/>
        <c:crosses val="autoZero"/>
        <c:auto val="1"/>
        <c:lblAlgn val="ctr"/>
        <c:lblOffset val="100"/>
        <c:noMultiLvlLbl val="0"/>
      </c:catAx>
      <c:valAx>
        <c:axId val="395656152"/>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95649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0B-0260-4B9F-A930-3BAAC2B747EE}"/>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Yes</c:v>
                </c:pt>
                <c:pt idx="1">
                  <c:v>No</c:v>
                </c:pt>
                <c:pt idx="2">
                  <c:v>Does Not Apply</c:v>
                </c:pt>
                <c:pt idx="3">
                  <c:v>UNSURE</c:v>
                </c:pt>
              </c:strCache>
            </c:strRef>
          </c:cat>
          <c:val>
            <c:numRef>
              <c:f>Sheet1!$B$2:$B$5</c:f>
              <c:numCache>
                <c:formatCode>General</c:formatCode>
                <c:ptCount val="4"/>
                <c:pt idx="0">
                  <c:v>39</c:v>
                </c:pt>
                <c:pt idx="1">
                  <c:v>28</c:v>
                </c:pt>
                <c:pt idx="2">
                  <c:v>20</c:v>
                </c:pt>
                <c:pt idx="3">
                  <c:v>13</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95649880"/>
        <c:axId val="395656152"/>
      </c:barChart>
      <c:catAx>
        <c:axId val="395649880"/>
        <c:scaling>
          <c:orientation val="minMax"/>
        </c:scaling>
        <c:delete val="0"/>
        <c:axPos val="b"/>
        <c:numFmt formatCode="General" sourceLinked="0"/>
        <c:majorTickMark val="out"/>
        <c:minorTickMark val="none"/>
        <c:tickLblPos val="nextTo"/>
        <c:txPr>
          <a:bodyPr/>
          <a:lstStyle/>
          <a:p>
            <a:pPr>
              <a:defRPr sz="1600" b="1"/>
            </a:pPr>
            <a:endParaRPr lang="en-US"/>
          </a:p>
        </c:txPr>
        <c:crossAx val="395656152"/>
        <c:crosses val="autoZero"/>
        <c:auto val="1"/>
        <c:lblAlgn val="ctr"/>
        <c:lblOffset val="100"/>
        <c:noMultiLvlLbl val="0"/>
      </c:catAx>
      <c:valAx>
        <c:axId val="395656152"/>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95649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FAVOR</c:v>
                </c:pt>
                <c:pt idx="1">
                  <c:v>Strongly</c:v>
                </c:pt>
                <c:pt idx="2">
                  <c:v>Smwt.</c:v>
                </c:pt>
                <c:pt idx="3">
                  <c:v>OPPOSE</c:v>
                </c:pt>
                <c:pt idx="4">
                  <c:v>Smwt.</c:v>
                </c:pt>
                <c:pt idx="5">
                  <c:v>Strongly</c:v>
                </c:pt>
                <c:pt idx="6">
                  <c:v>UNSURE</c:v>
                </c:pt>
              </c:strCache>
            </c:strRef>
          </c:cat>
          <c:val>
            <c:numRef>
              <c:f>Sheet1!$B$2:$B$8</c:f>
              <c:numCache>
                <c:formatCode>General</c:formatCode>
                <c:ptCount val="7"/>
                <c:pt idx="0">
                  <c:v>51</c:v>
                </c:pt>
                <c:pt idx="1">
                  <c:v>21</c:v>
                </c:pt>
                <c:pt idx="2">
                  <c:v>30</c:v>
                </c:pt>
                <c:pt idx="3">
                  <c:v>38</c:v>
                </c:pt>
                <c:pt idx="4">
                  <c:v>20</c:v>
                </c:pt>
                <c:pt idx="5">
                  <c:v>18</c:v>
                </c:pt>
                <c:pt idx="6">
                  <c:v>11</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09257744"/>
        <c:axId val="309263232"/>
      </c:barChart>
      <c:catAx>
        <c:axId val="309257744"/>
        <c:scaling>
          <c:orientation val="minMax"/>
        </c:scaling>
        <c:delete val="0"/>
        <c:axPos val="b"/>
        <c:numFmt formatCode="General" sourceLinked="0"/>
        <c:majorTickMark val="out"/>
        <c:minorTickMark val="none"/>
        <c:tickLblPos val="nextTo"/>
        <c:txPr>
          <a:bodyPr/>
          <a:lstStyle/>
          <a:p>
            <a:pPr>
              <a:defRPr sz="1400" b="1"/>
            </a:pPr>
            <a:endParaRPr lang="en-US"/>
          </a:p>
        </c:txPr>
        <c:crossAx val="309263232"/>
        <c:crosses val="autoZero"/>
        <c:auto val="1"/>
        <c:lblAlgn val="ctr"/>
        <c:lblOffset val="100"/>
        <c:noMultiLvlLbl val="0"/>
      </c:catAx>
      <c:valAx>
        <c:axId val="309263232"/>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09257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accent4"/>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0B-0260-4B9F-A930-3BAAC2B747EE}"/>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Wrong</c:v>
                </c:pt>
                <c:pt idx="1">
                  <c:v>Victimless</c:v>
                </c:pt>
                <c:pt idx="2">
                  <c:v>UNSURE</c:v>
                </c:pt>
              </c:strCache>
            </c:strRef>
          </c:cat>
          <c:val>
            <c:numRef>
              <c:f>Sheet1!$B$2:$B$4</c:f>
              <c:numCache>
                <c:formatCode>General</c:formatCode>
                <c:ptCount val="3"/>
                <c:pt idx="0">
                  <c:v>43</c:v>
                </c:pt>
                <c:pt idx="1">
                  <c:v>49</c:v>
                </c:pt>
                <c:pt idx="2">
                  <c:v>9</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95649880"/>
        <c:axId val="395656152"/>
      </c:barChart>
      <c:catAx>
        <c:axId val="395649880"/>
        <c:scaling>
          <c:orientation val="minMax"/>
        </c:scaling>
        <c:delete val="0"/>
        <c:axPos val="b"/>
        <c:numFmt formatCode="General" sourceLinked="0"/>
        <c:majorTickMark val="out"/>
        <c:minorTickMark val="none"/>
        <c:tickLblPos val="nextTo"/>
        <c:txPr>
          <a:bodyPr/>
          <a:lstStyle/>
          <a:p>
            <a:pPr>
              <a:defRPr sz="1600" b="1"/>
            </a:pPr>
            <a:endParaRPr lang="en-US"/>
          </a:p>
        </c:txPr>
        <c:crossAx val="395656152"/>
        <c:crosses val="autoZero"/>
        <c:auto val="1"/>
        <c:lblAlgn val="ctr"/>
        <c:lblOffset val="100"/>
        <c:noMultiLvlLbl val="0"/>
      </c:catAx>
      <c:valAx>
        <c:axId val="395656152"/>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95649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accent4"/>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0B-0260-4B9F-A930-3BAAC2B747EE}"/>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Outdated</c:v>
                </c:pt>
                <c:pt idx="1">
                  <c:v>Important</c:v>
                </c:pt>
                <c:pt idx="2">
                  <c:v>UNSURE</c:v>
                </c:pt>
              </c:strCache>
            </c:strRef>
          </c:cat>
          <c:val>
            <c:numRef>
              <c:f>Sheet1!$B$2:$B$4</c:f>
              <c:numCache>
                <c:formatCode>General</c:formatCode>
                <c:ptCount val="3"/>
                <c:pt idx="0">
                  <c:v>48</c:v>
                </c:pt>
                <c:pt idx="1">
                  <c:v>37</c:v>
                </c:pt>
                <c:pt idx="2">
                  <c:v>14</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95649880"/>
        <c:axId val="395656152"/>
      </c:barChart>
      <c:catAx>
        <c:axId val="395649880"/>
        <c:scaling>
          <c:orientation val="minMax"/>
        </c:scaling>
        <c:delete val="0"/>
        <c:axPos val="b"/>
        <c:numFmt formatCode="General" sourceLinked="0"/>
        <c:majorTickMark val="out"/>
        <c:minorTickMark val="none"/>
        <c:tickLblPos val="nextTo"/>
        <c:txPr>
          <a:bodyPr/>
          <a:lstStyle/>
          <a:p>
            <a:pPr>
              <a:defRPr sz="1600" b="1"/>
            </a:pPr>
            <a:endParaRPr lang="en-US"/>
          </a:p>
        </c:txPr>
        <c:crossAx val="395656152"/>
        <c:crosses val="autoZero"/>
        <c:auto val="1"/>
        <c:lblAlgn val="ctr"/>
        <c:lblOffset val="100"/>
        <c:noMultiLvlLbl val="0"/>
      </c:catAx>
      <c:valAx>
        <c:axId val="395656152"/>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95649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accent4"/>
              </a:solidFill>
              <a:ln>
                <a:solidFill>
                  <a:schemeClr val="tx1"/>
                </a:solidFill>
              </a:ln>
            </c:spPr>
            <c:extLst>
              <c:ext xmlns:c16="http://schemas.microsoft.com/office/drawing/2014/chart" uri="{C3380CC4-5D6E-409C-BE32-E72D297353CC}">
                <c16:uniqueId val="{00000000-A4B0-48F2-84BA-17355147F5C7}"/>
              </c:ext>
            </c:extLst>
          </c:dPt>
          <c:dPt>
            <c:idx val="1"/>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1"/>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accent1"/>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1"/>
              </a:solidFill>
              <a:ln>
                <a:solidFill>
                  <a:schemeClr val="tx1"/>
                </a:solidFill>
              </a:ln>
            </c:spPr>
            <c:extLst>
              <c:ext xmlns:c16="http://schemas.microsoft.com/office/drawing/2014/chart" uri="{C3380CC4-5D6E-409C-BE32-E72D297353CC}">
                <c16:uniqueId val="{0000000B-0260-4B9F-A930-3BAAC2B747EE}"/>
              </c:ext>
            </c:extLst>
          </c:dPt>
          <c:dPt>
            <c:idx val="13"/>
            <c:invertIfNegative val="0"/>
            <c:bubble3D val="0"/>
            <c:spPr>
              <a:solidFill>
                <a:schemeClr val="accent1"/>
              </a:solidFill>
              <a:ln>
                <a:solidFill>
                  <a:schemeClr val="tx1"/>
                </a:solidFill>
              </a:ln>
            </c:spPr>
            <c:extLst>
              <c:ext xmlns:c16="http://schemas.microsoft.com/office/drawing/2014/chart" uri="{C3380CC4-5D6E-409C-BE32-E72D297353CC}">
                <c16:uniqueId val="{0000001A-D1C7-481A-A383-9CF52DF06AC6}"/>
              </c:ext>
            </c:extLst>
          </c:dPt>
          <c:dPt>
            <c:idx val="14"/>
            <c:invertIfNegative val="0"/>
            <c:bubble3D val="0"/>
            <c:spPr>
              <a:solidFill>
                <a:schemeClr val="accent2"/>
              </a:solidFill>
              <a:ln>
                <a:solidFill>
                  <a:schemeClr val="tx1"/>
                </a:solidFill>
              </a:ln>
            </c:spPr>
            <c:extLst>
              <c:ext xmlns:c16="http://schemas.microsoft.com/office/drawing/2014/chart" uri="{C3380CC4-5D6E-409C-BE32-E72D297353CC}">
                <c16:uniqueId val="{00000019-D1C7-481A-A383-9CF52DF06AC6}"/>
              </c:ext>
            </c:extLst>
          </c:dPt>
          <c:dPt>
            <c:idx val="15"/>
            <c:invertIfNegative val="0"/>
            <c:bubble3D val="0"/>
            <c:spPr>
              <a:solidFill>
                <a:schemeClr val="tx1">
                  <a:lumMod val="50000"/>
                  <a:lumOff val="50000"/>
                </a:schemeClr>
              </a:solidFill>
              <a:ln>
                <a:solidFill>
                  <a:schemeClr val="tx1"/>
                </a:solidFill>
              </a:ln>
            </c:spPr>
            <c:extLst>
              <c:ext xmlns:c16="http://schemas.microsoft.com/office/drawing/2014/chart" uri="{C3380CC4-5D6E-409C-BE32-E72D297353CC}">
                <c16:uniqueId val="{00000018-D1C7-481A-A383-9CF52DF06AC6}"/>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Would Not Vote</c:v>
                </c:pt>
                <c:pt idx="1">
                  <c:v>Undecided</c:v>
                </c:pt>
                <c:pt idx="2">
                  <c:v>Someone Else</c:v>
                </c:pt>
                <c:pt idx="3">
                  <c:v>Burgum</c:v>
                </c:pt>
                <c:pt idx="4">
                  <c:v>Elder</c:v>
                </c:pt>
                <c:pt idx="5">
                  <c:v>Christie</c:v>
                </c:pt>
                <c:pt idx="6">
                  <c:v>Hurd</c:v>
                </c:pt>
                <c:pt idx="7">
                  <c:v>Hutchinson</c:v>
                </c:pt>
                <c:pt idx="8">
                  <c:v>Scott</c:v>
                </c:pt>
                <c:pt idx="9">
                  <c:v>Haley</c:v>
                </c:pt>
                <c:pt idx="10">
                  <c:v>Pence</c:v>
                </c:pt>
                <c:pt idx="11">
                  <c:v>Ramaswamy</c:v>
                </c:pt>
                <c:pt idx="12">
                  <c:v>DeSantis</c:v>
                </c:pt>
                <c:pt idx="13">
                  <c:v>Trump</c:v>
                </c:pt>
              </c:strCache>
            </c:strRef>
          </c:cat>
          <c:val>
            <c:numRef>
              <c:f>Sheet1!$B$2:$B$15</c:f>
              <c:numCache>
                <c:formatCode>General</c:formatCode>
                <c:ptCount val="14"/>
                <c:pt idx="0">
                  <c:v>5</c:v>
                </c:pt>
                <c:pt idx="1">
                  <c:v>15</c:v>
                </c:pt>
                <c:pt idx="2">
                  <c:v>2</c:v>
                </c:pt>
                <c:pt idx="3">
                  <c:v>0.4</c:v>
                </c:pt>
                <c:pt idx="4">
                  <c:v>1</c:v>
                </c:pt>
                <c:pt idx="5">
                  <c:v>2</c:v>
                </c:pt>
                <c:pt idx="6">
                  <c:v>3</c:v>
                </c:pt>
                <c:pt idx="7">
                  <c:v>3</c:v>
                </c:pt>
                <c:pt idx="8">
                  <c:v>3</c:v>
                </c:pt>
                <c:pt idx="9">
                  <c:v>3</c:v>
                </c:pt>
                <c:pt idx="10">
                  <c:v>5</c:v>
                </c:pt>
                <c:pt idx="11">
                  <c:v>6</c:v>
                </c:pt>
                <c:pt idx="12">
                  <c:v>6</c:v>
                </c:pt>
                <c:pt idx="13">
                  <c:v>46</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68898032"/>
        <c:axId val="368896856"/>
      </c:barChart>
      <c:catAx>
        <c:axId val="368898032"/>
        <c:scaling>
          <c:orientation val="minMax"/>
        </c:scaling>
        <c:delete val="0"/>
        <c:axPos val="l"/>
        <c:numFmt formatCode="General" sourceLinked="0"/>
        <c:majorTickMark val="out"/>
        <c:minorTickMark val="none"/>
        <c:tickLblPos val="nextTo"/>
        <c:txPr>
          <a:bodyPr/>
          <a:lstStyle/>
          <a:p>
            <a:pPr>
              <a:defRPr sz="1050" b="1"/>
            </a:pPr>
            <a:endParaRPr lang="en-US"/>
          </a:p>
        </c:txPr>
        <c:crossAx val="368896856"/>
        <c:crosses val="autoZero"/>
        <c:auto val="1"/>
        <c:lblAlgn val="ctr"/>
        <c:lblOffset val="100"/>
        <c:noMultiLvlLbl val="0"/>
      </c:catAx>
      <c:valAx>
        <c:axId val="368896856"/>
        <c:scaling>
          <c:orientation val="minMax"/>
          <c:max val="100"/>
        </c:scaling>
        <c:delete val="0"/>
        <c:axPos val="b"/>
        <c:majorGridlines>
          <c:spPr>
            <a:ln>
              <a:solidFill>
                <a:schemeClr val="bg1">
                  <a:lumMod val="75000"/>
                </a:schemeClr>
              </a:solidFill>
            </a:ln>
          </c:spPr>
        </c:majorGridlines>
        <c:numFmt formatCode="General" sourceLinked="1"/>
        <c:majorTickMark val="out"/>
        <c:minorTickMark val="none"/>
        <c:tickLblPos val="nextTo"/>
        <c:crossAx val="368898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accent4"/>
              </a:solidFill>
              <a:ln>
                <a:solidFill>
                  <a:schemeClr val="tx1"/>
                </a:solidFill>
              </a:ln>
            </c:spPr>
            <c:extLst>
              <c:ext xmlns:c16="http://schemas.microsoft.com/office/drawing/2014/chart" uri="{C3380CC4-5D6E-409C-BE32-E72D297353CC}">
                <c16:uniqueId val="{00000000-A4B0-48F2-84BA-17355147F5C7}"/>
              </c:ext>
            </c:extLst>
          </c:dPt>
          <c:dPt>
            <c:idx val="1"/>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1"/>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accent1"/>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1"/>
              </a:solidFill>
              <a:ln>
                <a:solidFill>
                  <a:schemeClr val="tx1"/>
                </a:solidFill>
              </a:ln>
            </c:spPr>
            <c:extLst>
              <c:ext xmlns:c16="http://schemas.microsoft.com/office/drawing/2014/chart" uri="{C3380CC4-5D6E-409C-BE32-E72D297353CC}">
                <c16:uniqueId val="{0000000B-0260-4B9F-A930-3BAAC2B747EE}"/>
              </c:ext>
            </c:extLst>
          </c:dPt>
          <c:dPt>
            <c:idx val="13"/>
            <c:invertIfNegative val="0"/>
            <c:bubble3D val="0"/>
            <c:spPr>
              <a:solidFill>
                <a:schemeClr val="accent1"/>
              </a:solidFill>
              <a:ln>
                <a:solidFill>
                  <a:schemeClr val="tx1"/>
                </a:solidFill>
              </a:ln>
            </c:spPr>
            <c:extLst>
              <c:ext xmlns:c16="http://schemas.microsoft.com/office/drawing/2014/chart" uri="{C3380CC4-5D6E-409C-BE32-E72D297353CC}">
                <c16:uniqueId val="{0000001A-D1C7-481A-A383-9CF52DF06AC6}"/>
              </c:ext>
            </c:extLst>
          </c:dPt>
          <c:dPt>
            <c:idx val="14"/>
            <c:invertIfNegative val="0"/>
            <c:bubble3D val="0"/>
            <c:spPr>
              <a:solidFill>
                <a:schemeClr val="accent2"/>
              </a:solidFill>
              <a:ln>
                <a:solidFill>
                  <a:schemeClr val="tx1"/>
                </a:solidFill>
              </a:ln>
            </c:spPr>
            <c:extLst>
              <c:ext xmlns:c16="http://schemas.microsoft.com/office/drawing/2014/chart" uri="{C3380CC4-5D6E-409C-BE32-E72D297353CC}">
                <c16:uniqueId val="{00000019-D1C7-481A-A383-9CF52DF06AC6}"/>
              </c:ext>
            </c:extLst>
          </c:dPt>
          <c:dPt>
            <c:idx val="15"/>
            <c:invertIfNegative val="0"/>
            <c:bubble3D val="0"/>
            <c:spPr>
              <a:solidFill>
                <a:schemeClr val="tx1">
                  <a:lumMod val="50000"/>
                  <a:lumOff val="50000"/>
                </a:schemeClr>
              </a:solidFill>
              <a:ln>
                <a:solidFill>
                  <a:schemeClr val="tx1"/>
                </a:solidFill>
              </a:ln>
            </c:spPr>
            <c:extLst>
              <c:ext xmlns:c16="http://schemas.microsoft.com/office/drawing/2014/chart" uri="{C3380CC4-5D6E-409C-BE32-E72D297353CC}">
                <c16:uniqueId val="{00000018-D1C7-481A-A383-9CF52DF06AC6}"/>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Would Not Vote</c:v>
                </c:pt>
                <c:pt idx="1">
                  <c:v>Undecided</c:v>
                </c:pt>
                <c:pt idx="2">
                  <c:v>Someone Else</c:v>
                </c:pt>
                <c:pt idx="3">
                  <c:v>Kennedy Jr.</c:v>
                </c:pt>
                <c:pt idx="4">
                  <c:v>Williamson</c:v>
                </c:pt>
                <c:pt idx="5">
                  <c:v>Biden</c:v>
                </c:pt>
              </c:strCache>
            </c:strRef>
          </c:cat>
          <c:val>
            <c:numRef>
              <c:f>Sheet1!$B$2:$B$7</c:f>
              <c:numCache>
                <c:formatCode>General</c:formatCode>
                <c:ptCount val="6"/>
                <c:pt idx="0">
                  <c:v>4</c:v>
                </c:pt>
                <c:pt idx="1">
                  <c:v>26</c:v>
                </c:pt>
                <c:pt idx="2">
                  <c:v>13</c:v>
                </c:pt>
                <c:pt idx="3">
                  <c:v>12</c:v>
                </c:pt>
                <c:pt idx="4">
                  <c:v>14</c:v>
                </c:pt>
                <c:pt idx="5">
                  <c:v>32</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68898032"/>
        <c:axId val="368896856"/>
      </c:barChart>
      <c:catAx>
        <c:axId val="368898032"/>
        <c:scaling>
          <c:orientation val="minMax"/>
        </c:scaling>
        <c:delete val="0"/>
        <c:axPos val="l"/>
        <c:numFmt formatCode="General" sourceLinked="0"/>
        <c:majorTickMark val="out"/>
        <c:minorTickMark val="none"/>
        <c:tickLblPos val="nextTo"/>
        <c:txPr>
          <a:bodyPr/>
          <a:lstStyle/>
          <a:p>
            <a:pPr>
              <a:defRPr sz="1050" b="1"/>
            </a:pPr>
            <a:endParaRPr lang="en-US"/>
          </a:p>
        </c:txPr>
        <c:crossAx val="368896856"/>
        <c:crosses val="autoZero"/>
        <c:auto val="1"/>
        <c:lblAlgn val="ctr"/>
        <c:lblOffset val="100"/>
        <c:noMultiLvlLbl val="0"/>
      </c:catAx>
      <c:valAx>
        <c:axId val="368896856"/>
        <c:scaling>
          <c:orientation val="minMax"/>
          <c:max val="100"/>
        </c:scaling>
        <c:delete val="0"/>
        <c:axPos val="b"/>
        <c:majorGridlines>
          <c:spPr>
            <a:ln>
              <a:solidFill>
                <a:schemeClr val="bg1">
                  <a:lumMod val="75000"/>
                </a:schemeClr>
              </a:solidFill>
            </a:ln>
          </c:spPr>
        </c:majorGridlines>
        <c:numFmt formatCode="General" sourceLinked="1"/>
        <c:majorTickMark val="out"/>
        <c:minorTickMark val="none"/>
        <c:tickLblPos val="nextTo"/>
        <c:crossAx val="368898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accent4"/>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0B-0260-4B9F-A930-3BAAC2B747EE}"/>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Encouraging Free Speech</c:v>
                </c:pt>
                <c:pt idx="1">
                  <c:v>Prevent. Offensive Dialogue</c:v>
                </c:pt>
                <c:pt idx="2">
                  <c:v>UNSURE</c:v>
                </c:pt>
              </c:strCache>
            </c:strRef>
          </c:cat>
          <c:val>
            <c:numRef>
              <c:f>Sheet1!$B$2:$B$4</c:f>
              <c:numCache>
                <c:formatCode>General</c:formatCode>
                <c:ptCount val="3"/>
                <c:pt idx="0">
                  <c:v>69</c:v>
                </c:pt>
                <c:pt idx="1">
                  <c:v>26</c:v>
                </c:pt>
                <c:pt idx="2">
                  <c:v>5</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09260880"/>
        <c:axId val="309264016"/>
      </c:barChart>
      <c:catAx>
        <c:axId val="309260880"/>
        <c:scaling>
          <c:orientation val="minMax"/>
        </c:scaling>
        <c:delete val="0"/>
        <c:axPos val="b"/>
        <c:numFmt formatCode="General" sourceLinked="0"/>
        <c:majorTickMark val="out"/>
        <c:minorTickMark val="none"/>
        <c:tickLblPos val="nextTo"/>
        <c:txPr>
          <a:bodyPr/>
          <a:lstStyle/>
          <a:p>
            <a:pPr>
              <a:defRPr sz="1600" b="1"/>
            </a:pPr>
            <a:endParaRPr lang="en-US"/>
          </a:p>
        </c:txPr>
        <c:crossAx val="309264016"/>
        <c:crosses val="autoZero"/>
        <c:auto val="1"/>
        <c:lblAlgn val="ctr"/>
        <c:lblOffset val="100"/>
        <c:noMultiLvlLbl val="0"/>
      </c:catAx>
      <c:valAx>
        <c:axId val="309264016"/>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09260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85</c:v>
                </c:pt>
                <c:pt idx="1">
                  <c:v>45</c:v>
                </c:pt>
                <c:pt idx="2">
                  <c:v>40</c:v>
                </c:pt>
                <c:pt idx="3">
                  <c:v>8</c:v>
                </c:pt>
                <c:pt idx="4">
                  <c:v>6</c:v>
                </c:pt>
                <c:pt idx="5">
                  <c:v>1</c:v>
                </c:pt>
                <c:pt idx="6">
                  <c:v>8</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09261664"/>
        <c:axId val="309262448"/>
      </c:barChart>
      <c:catAx>
        <c:axId val="309261664"/>
        <c:scaling>
          <c:orientation val="minMax"/>
        </c:scaling>
        <c:delete val="0"/>
        <c:axPos val="b"/>
        <c:numFmt formatCode="General" sourceLinked="0"/>
        <c:majorTickMark val="out"/>
        <c:minorTickMark val="none"/>
        <c:tickLblPos val="nextTo"/>
        <c:txPr>
          <a:bodyPr/>
          <a:lstStyle/>
          <a:p>
            <a:pPr>
              <a:defRPr sz="1400" b="1"/>
            </a:pPr>
            <a:endParaRPr lang="en-US"/>
          </a:p>
        </c:txPr>
        <c:crossAx val="309262448"/>
        <c:crosses val="autoZero"/>
        <c:auto val="1"/>
        <c:lblAlgn val="ctr"/>
        <c:lblOffset val="100"/>
        <c:noMultiLvlLbl val="0"/>
      </c:catAx>
      <c:valAx>
        <c:axId val="309262448"/>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09261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AGREE</c:v>
                </c:pt>
                <c:pt idx="1">
                  <c:v>Strongly</c:v>
                </c:pt>
                <c:pt idx="2">
                  <c:v>Smwt.</c:v>
                </c:pt>
                <c:pt idx="3">
                  <c:v>DISAGREE</c:v>
                </c:pt>
                <c:pt idx="4">
                  <c:v>Smwt.</c:v>
                </c:pt>
                <c:pt idx="5">
                  <c:v>Strongly</c:v>
                </c:pt>
                <c:pt idx="6">
                  <c:v>UNSURE</c:v>
                </c:pt>
              </c:strCache>
            </c:strRef>
          </c:cat>
          <c:val>
            <c:numRef>
              <c:f>Sheet1!$B$2:$B$8</c:f>
              <c:numCache>
                <c:formatCode>General</c:formatCode>
                <c:ptCount val="7"/>
                <c:pt idx="0">
                  <c:v>85</c:v>
                </c:pt>
                <c:pt idx="1">
                  <c:v>46</c:v>
                </c:pt>
                <c:pt idx="2">
                  <c:v>39</c:v>
                </c:pt>
                <c:pt idx="3">
                  <c:v>10</c:v>
                </c:pt>
                <c:pt idx="4">
                  <c:v>8</c:v>
                </c:pt>
                <c:pt idx="5">
                  <c:v>2</c:v>
                </c:pt>
                <c:pt idx="6">
                  <c:v>5</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09261664"/>
        <c:axId val="309262448"/>
      </c:barChart>
      <c:catAx>
        <c:axId val="309261664"/>
        <c:scaling>
          <c:orientation val="minMax"/>
        </c:scaling>
        <c:delete val="0"/>
        <c:axPos val="b"/>
        <c:numFmt formatCode="General" sourceLinked="0"/>
        <c:majorTickMark val="out"/>
        <c:minorTickMark val="none"/>
        <c:tickLblPos val="nextTo"/>
        <c:txPr>
          <a:bodyPr/>
          <a:lstStyle/>
          <a:p>
            <a:pPr>
              <a:defRPr sz="1400" b="1"/>
            </a:pPr>
            <a:endParaRPr lang="en-US"/>
          </a:p>
        </c:txPr>
        <c:crossAx val="309262448"/>
        <c:crosses val="autoZero"/>
        <c:auto val="1"/>
        <c:lblAlgn val="ctr"/>
        <c:lblOffset val="100"/>
        <c:noMultiLvlLbl val="0"/>
      </c:catAx>
      <c:valAx>
        <c:axId val="309262448"/>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09261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OFTEN</c:v>
                </c:pt>
                <c:pt idx="1">
                  <c:v>Frequently</c:v>
                </c:pt>
                <c:pt idx="2">
                  <c:v>Sometimes</c:v>
                </c:pt>
                <c:pt idx="3">
                  <c:v>NOT OFTEN</c:v>
                </c:pt>
                <c:pt idx="4">
                  <c:v>Rarely</c:v>
                </c:pt>
                <c:pt idx="5">
                  <c:v>Never</c:v>
                </c:pt>
                <c:pt idx="6">
                  <c:v>UNSURE</c:v>
                </c:pt>
              </c:strCache>
            </c:strRef>
          </c:cat>
          <c:val>
            <c:numRef>
              <c:f>Sheet1!$B$2:$B$8</c:f>
              <c:numCache>
                <c:formatCode>General</c:formatCode>
                <c:ptCount val="7"/>
                <c:pt idx="0">
                  <c:v>61</c:v>
                </c:pt>
                <c:pt idx="1">
                  <c:v>18</c:v>
                </c:pt>
                <c:pt idx="2">
                  <c:v>43</c:v>
                </c:pt>
                <c:pt idx="3">
                  <c:v>35</c:v>
                </c:pt>
                <c:pt idx="4">
                  <c:v>22</c:v>
                </c:pt>
                <c:pt idx="5">
                  <c:v>14</c:v>
                </c:pt>
                <c:pt idx="6">
                  <c:v>3</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68895680"/>
        <c:axId val="368896072"/>
      </c:barChart>
      <c:catAx>
        <c:axId val="368895680"/>
        <c:scaling>
          <c:orientation val="minMax"/>
        </c:scaling>
        <c:delete val="0"/>
        <c:axPos val="b"/>
        <c:numFmt formatCode="General" sourceLinked="0"/>
        <c:majorTickMark val="out"/>
        <c:minorTickMark val="none"/>
        <c:tickLblPos val="nextTo"/>
        <c:txPr>
          <a:bodyPr/>
          <a:lstStyle/>
          <a:p>
            <a:pPr>
              <a:defRPr sz="1400" b="1"/>
            </a:pPr>
            <a:endParaRPr lang="en-US"/>
          </a:p>
        </c:txPr>
        <c:crossAx val="368896072"/>
        <c:crosses val="autoZero"/>
        <c:auto val="1"/>
        <c:lblAlgn val="ctr"/>
        <c:lblOffset val="100"/>
        <c:noMultiLvlLbl val="0"/>
      </c:catAx>
      <c:valAx>
        <c:axId val="368896072"/>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68895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ln>
              <a:solidFill>
                <a:schemeClr val="tx1"/>
              </a:solidFill>
            </a:ln>
          </c:spPr>
          <c:invertIfNegative val="0"/>
          <c:dPt>
            <c:idx val="1"/>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4-4499-BA98-51E525F9CD17}"/>
              </c:ext>
            </c:extLst>
          </c:dPt>
          <c:dPt>
            <c:idx val="2"/>
            <c:invertIfNegative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1A4-4499-BA98-51E525F9CD17}"/>
              </c:ext>
            </c:extLst>
          </c:dPt>
          <c:dPt>
            <c:idx val="3"/>
            <c:invertIfNegative val="0"/>
            <c:bubble3D val="0"/>
            <c:spPr>
              <a:solidFill>
                <a:schemeClr val="accent2"/>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11A4-4499-BA98-51E525F9CD17}"/>
              </c:ext>
            </c:extLst>
          </c:dPt>
          <c:dPt>
            <c:idx val="4"/>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11A4-4499-BA98-51E525F9CD17}"/>
              </c:ext>
            </c:extLst>
          </c:dPt>
          <c:dPt>
            <c:idx val="5"/>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11A4-4499-BA98-51E525F9CD17}"/>
              </c:ext>
            </c:extLst>
          </c:dPt>
          <c:dPt>
            <c:idx val="6"/>
            <c:invertIfNegative val="0"/>
            <c:bubble3D val="0"/>
            <c:spPr>
              <a:solidFill>
                <a:schemeClr val="tx1">
                  <a:lumMod val="50000"/>
                  <a:lumOff val="50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11A4-4499-BA98-51E525F9CD17}"/>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11A4-4499-BA98-51E525F9CD17}"/>
              </c:ext>
            </c:extLst>
          </c:dPt>
          <c:dPt>
            <c:idx val="8"/>
            <c:invertIfNegative val="0"/>
            <c:bubble3D val="0"/>
            <c:spPr>
              <a:solidFill>
                <a:schemeClr val="tx1">
                  <a:lumMod val="65000"/>
                  <a:lumOff val="35000"/>
                </a:schemeClr>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11A4-4499-BA98-51E525F9CD17}"/>
              </c:ext>
            </c:extLst>
          </c:dPt>
          <c:dPt>
            <c:idx val="9"/>
            <c:invertIfNegative val="0"/>
            <c:bubble3D val="0"/>
            <c:spPr>
              <a:solidFill>
                <a:schemeClr val="accent3"/>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11A4-4499-BA98-51E525F9CD17}"/>
              </c:ext>
            </c:extLst>
          </c:dPt>
          <c:dPt>
            <c:idx val="10"/>
            <c:invertIfNegative val="0"/>
            <c:bubble3D val="0"/>
            <c:spPr>
              <a:solidFill>
                <a:schemeClr val="accent3"/>
              </a:solidFill>
              <a:ln>
                <a:solidFill>
                  <a:schemeClr val="tx1"/>
                </a:solidFill>
              </a:ln>
            </c:spPr>
            <c:extLst>
              <c:ext xmlns:c16="http://schemas.microsoft.com/office/drawing/2014/chart" uri="{C3380CC4-5D6E-409C-BE32-E72D297353CC}">
                <c16:uniqueId val="{00000013-11A4-4499-BA98-51E525F9CD17}"/>
              </c:ext>
            </c:extLst>
          </c:dPt>
          <c:dPt>
            <c:idx val="11"/>
            <c:invertIfNegative val="0"/>
            <c:bubble3D val="0"/>
            <c:spPr>
              <a:solidFill>
                <a:schemeClr val="tx1">
                  <a:lumMod val="75000"/>
                  <a:lumOff val="25000"/>
                </a:schemeClr>
              </a:solidFill>
              <a:ln>
                <a:solidFill>
                  <a:schemeClr val="tx1"/>
                </a:solidFill>
              </a:ln>
            </c:spPr>
            <c:extLst>
              <c:ext xmlns:c16="http://schemas.microsoft.com/office/drawing/2014/chart" uri="{C3380CC4-5D6E-409C-BE32-E72D297353CC}">
                <c16:uniqueId val="{00000015-11A4-4499-BA98-51E525F9CD17}"/>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7-11A4-4499-BA98-51E525F9CD17}"/>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OFTEN</c:v>
                </c:pt>
                <c:pt idx="1">
                  <c:v>Frequently</c:v>
                </c:pt>
                <c:pt idx="2">
                  <c:v>Sometimes</c:v>
                </c:pt>
                <c:pt idx="3">
                  <c:v>NOT OFTEN</c:v>
                </c:pt>
                <c:pt idx="4">
                  <c:v>Rarely</c:v>
                </c:pt>
                <c:pt idx="5">
                  <c:v>Never</c:v>
                </c:pt>
                <c:pt idx="6">
                  <c:v>UNSURE</c:v>
                </c:pt>
              </c:strCache>
            </c:strRef>
          </c:cat>
          <c:val>
            <c:numRef>
              <c:f>Sheet1!$B$2:$B$8</c:f>
              <c:numCache>
                <c:formatCode>General</c:formatCode>
                <c:ptCount val="7"/>
                <c:pt idx="0">
                  <c:v>59</c:v>
                </c:pt>
                <c:pt idx="1">
                  <c:v>25</c:v>
                </c:pt>
                <c:pt idx="2">
                  <c:v>34</c:v>
                </c:pt>
                <c:pt idx="3">
                  <c:v>38</c:v>
                </c:pt>
                <c:pt idx="4">
                  <c:v>22</c:v>
                </c:pt>
                <c:pt idx="5">
                  <c:v>15</c:v>
                </c:pt>
                <c:pt idx="6">
                  <c:v>3</c:v>
                </c:pt>
              </c:numCache>
            </c:numRef>
          </c:val>
          <c:extLst>
            <c:ext xmlns:c16="http://schemas.microsoft.com/office/drawing/2014/chart" uri="{C3380CC4-5D6E-409C-BE32-E72D297353CC}">
              <c16:uniqueId val="{00000018-11A4-4499-BA98-51E525F9CD17}"/>
            </c:ext>
          </c:extLst>
        </c:ser>
        <c:dLbls>
          <c:showLegendKey val="0"/>
          <c:showVal val="1"/>
          <c:showCatName val="0"/>
          <c:showSerName val="0"/>
          <c:showPercent val="0"/>
          <c:showBubbleSize val="0"/>
        </c:dLbls>
        <c:gapWidth val="150"/>
        <c:axId val="368900776"/>
        <c:axId val="368895288"/>
      </c:barChart>
      <c:catAx>
        <c:axId val="368900776"/>
        <c:scaling>
          <c:orientation val="minMax"/>
        </c:scaling>
        <c:delete val="0"/>
        <c:axPos val="b"/>
        <c:numFmt formatCode="General" sourceLinked="0"/>
        <c:majorTickMark val="out"/>
        <c:minorTickMark val="none"/>
        <c:tickLblPos val="nextTo"/>
        <c:txPr>
          <a:bodyPr/>
          <a:lstStyle/>
          <a:p>
            <a:pPr>
              <a:defRPr sz="1400" b="1"/>
            </a:pPr>
            <a:endParaRPr lang="en-US"/>
          </a:p>
        </c:txPr>
        <c:crossAx val="368895288"/>
        <c:crosses val="autoZero"/>
        <c:auto val="1"/>
        <c:lblAlgn val="ctr"/>
        <c:lblOffset val="100"/>
        <c:noMultiLvlLbl val="0"/>
      </c:catAx>
      <c:valAx>
        <c:axId val="368895288"/>
        <c:scaling>
          <c:orientation val="minMax"/>
          <c:max val="80"/>
        </c:scaling>
        <c:delete val="0"/>
        <c:axPos val="l"/>
        <c:majorGridlines>
          <c:spPr>
            <a:ln>
              <a:solidFill>
                <a:schemeClr val="bg1">
                  <a:lumMod val="75000"/>
                </a:schemeClr>
              </a:solidFill>
            </a:ln>
          </c:spPr>
        </c:majorGridlines>
        <c:numFmt formatCode="General" sourceLinked="1"/>
        <c:majorTickMark val="out"/>
        <c:minorTickMark val="none"/>
        <c:tickLblPos val="nextTo"/>
        <c:crossAx val="368900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1"/>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D620-4AF2-A3A9-0E800CA07AB1}"/>
              </c:ext>
            </c:extLst>
          </c:dPt>
          <c:dPt>
            <c:idx val="2"/>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D620-4AF2-A3A9-0E800CA07AB1}"/>
              </c:ext>
            </c:extLst>
          </c:dPt>
          <c:dPt>
            <c:idx val="3"/>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D620-4AF2-A3A9-0E800CA07AB1}"/>
              </c:ext>
            </c:extLst>
          </c:dPt>
          <c:dPt>
            <c:idx val="4"/>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D620-4AF2-A3A9-0E800CA07AB1}"/>
              </c:ext>
            </c:extLst>
          </c:dPt>
          <c:dPt>
            <c:idx val="5"/>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D620-4AF2-A3A9-0E800CA07AB1}"/>
              </c:ext>
            </c:extLst>
          </c:dPt>
          <c:dPt>
            <c:idx val="6"/>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D620-4AF2-A3A9-0E800CA07AB1}"/>
              </c:ext>
            </c:extLst>
          </c:dPt>
          <c:dPt>
            <c:idx val="7"/>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D620-4AF2-A3A9-0E800CA07AB1}"/>
              </c:ext>
            </c:extLst>
          </c:dPt>
          <c:dPt>
            <c:idx val="8"/>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D620-4AF2-A3A9-0E800CA07AB1}"/>
              </c:ext>
            </c:extLst>
          </c:dPt>
          <c:dPt>
            <c:idx val="9"/>
            <c:invertIfNegative val="0"/>
            <c:bubble3D val="0"/>
            <c:spPr>
              <a:solidFill>
                <a:schemeClr val="accent1"/>
              </a:solidFill>
              <a:ln w="9525" cap="flat" cmpd="sng" algn="ctr">
                <a:solidFill>
                  <a:schemeClr val="tx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8-0260-4B9F-A930-3BAAC2B747EE}"/>
              </c:ext>
            </c:extLst>
          </c:dPt>
          <c:dPt>
            <c:idx val="10"/>
            <c:invertIfNegative val="0"/>
            <c:bubble3D val="0"/>
            <c:spPr>
              <a:solidFill>
                <a:schemeClr val="accent1"/>
              </a:solidFill>
              <a:ln>
                <a:solidFill>
                  <a:schemeClr val="tx1"/>
                </a:solidFill>
              </a:ln>
            </c:spPr>
            <c:extLst>
              <c:ext xmlns:c16="http://schemas.microsoft.com/office/drawing/2014/chart" uri="{C3380CC4-5D6E-409C-BE32-E72D297353CC}">
                <c16:uniqueId val="{00000009-0260-4B9F-A930-3BAAC2B747EE}"/>
              </c:ext>
            </c:extLst>
          </c:dPt>
          <c:dPt>
            <c:idx val="11"/>
            <c:invertIfNegative val="0"/>
            <c:bubble3D val="0"/>
            <c:spPr>
              <a:solidFill>
                <a:schemeClr val="accent1"/>
              </a:solidFill>
              <a:ln>
                <a:solidFill>
                  <a:schemeClr val="tx1"/>
                </a:solidFill>
              </a:ln>
            </c:spPr>
            <c:extLst>
              <c:ext xmlns:c16="http://schemas.microsoft.com/office/drawing/2014/chart" uri="{C3380CC4-5D6E-409C-BE32-E72D297353CC}">
                <c16:uniqueId val="{0000000A-0260-4B9F-A930-3BAAC2B747EE}"/>
              </c:ext>
            </c:extLst>
          </c:dPt>
          <c:dPt>
            <c:idx val="12"/>
            <c:invertIfNegative val="0"/>
            <c:bubble3D val="0"/>
            <c:spPr>
              <a:solidFill>
                <a:schemeClr val="accent1"/>
              </a:solidFill>
              <a:ln>
                <a:solidFill>
                  <a:schemeClr val="tx1"/>
                </a:solidFill>
              </a:ln>
            </c:spPr>
            <c:extLst>
              <c:ext xmlns:c16="http://schemas.microsoft.com/office/drawing/2014/chart" uri="{C3380CC4-5D6E-409C-BE32-E72D297353CC}">
                <c16:uniqueId val="{0000000B-0260-4B9F-A930-3BAAC2B747EE}"/>
              </c:ext>
            </c:extLst>
          </c:dPt>
          <c:dPt>
            <c:idx val="13"/>
            <c:invertIfNegative val="0"/>
            <c:bubble3D val="0"/>
            <c:spPr>
              <a:solidFill>
                <a:schemeClr val="accent1"/>
              </a:solidFill>
              <a:ln>
                <a:solidFill>
                  <a:schemeClr val="tx1"/>
                </a:solidFill>
              </a:ln>
            </c:spPr>
            <c:extLst>
              <c:ext xmlns:c16="http://schemas.microsoft.com/office/drawing/2014/chart" uri="{C3380CC4-5D6E-409C-BE32-E72D297353CC}">
                <c16:uniqueId val="{0000001A-D1C7-481A-A383-9CF52DF06AC6}"/>
              </c:ext>
            </c:extLst>
          </c:dPt>
          <c:dPt>
            <c:idx val="14"/>
            <c:invertIfNegative val="0"/>
            <c:bubble3D val="0"/>
            <c:spPr>
              <a:solidFill>
                <a:schemeClr val="accent2"/>
              </a:solidFill>
              <a:ln>
                <a:solidFill>
                  <a:schemeClr val="tx1"/>
                </a:solidFill>
              </a:ln>
            </c:spPr>
            <c:extLst>
              <c:ext xmlns:c16="http://schemas.microsoft.com/office/drawing/2014/chart" uri="{C3380CC4-5D6E-409C-BE32-E72D297353CC}">
                <c16:uniqueId val="{00000019-D1C7-481A-A383-9CF52DF06AC6}"/>
              </c:ext>
            </c:extLst>
          </c:dPt>
          <c:dPt>
            <c:idx val="15"/>
            <c:invertIfNegative val="0"/>
            <c:bubble3D val="0"/>
            <c:spPr>
              <a:solidFill>
                <a:schemeClr val="tx1">
                  <a:lumMod val="50000"/>
                  <a:lumOff val="50000"/>
                </a:schemeClr>
              </a:solidFill>
              <a:ln>
                <a:solidFill>
                  <a:schemeClr val="tx1"/>
                </a:solidFill>
              </a:ln>
            </c:spPr>
            <c:extLst>
              <c:ext xmlns:c16="http://schemas.microsoft.com/office/drawing/2014/chart" uri="{C3380CC4-5D6E-409C-BE32-E72D297353CC}">
                <c16:uniqueId val="{00000018-D1C7-481A-A383-9CF52DF06AC6}"/>
              </c:ext>
            </c:extLst>
          </c:dPt>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Politics</c:v>
                </c:pt>
                <c:pt idx="1">
                  <c:v>Race</c:v>
                </c:pt>
                <c:pt idx="2">
                  <c:v>Religion</c:v>
                </c:pt>
                <c:pt idx="3">
                  <c:v>Sexual Preference</c:v>
                </c:pt>
                <c:pt idx="4">
                  <c:v>Abortion</c:v>
                </c:pt>
                <c:pt idx="5">
                  <c:v>Gender</c:v>
                </c:pt>
                <c:pt idx="6">
                  <c:v>Gun Control</c:v>
                </c:pt>
                <c:pt idx="7">
                  <c:v>Donald Trump</c:v>
                </c:pt>
                <c:pt idx="8">
                  <c:v>Gender Identity</c:v>
                </c:pt>
                <c:pt idx="9">
                  <c:v>Climate Change</c:v>
                </c:pt>
                <c:pt idx="10">
                  <c:v>Israel</c:v>
                </c:pt>
                <c:pt idx="11">
                  <c:v>Election Integrity</c:v>
                </c:pt>
                <c:pt idx="12">
                  <c:v>Affirmative Action</c:v>
                </c:pt>
                <c:pt idx="13">
                  <c:v>Gun Rights</c:v>
                </c:pt>
                <c:pt idx="14">
                  <c:v>Other</c:v>
                </c:pt>
                <c:pt idx="15">
                  <c:v>NOTHING</c:v>
                </c:pt>
                <c:pt idx="16">
                  <c:v>UNSURE</c:v>
                </c:pt>
              </c:strCache>
            </c:strRef>
          </c:cat>
          <c:val>
            <c:numRef>
              <c:f>Sheet1!$B$2:$B$18</c:f>
              <c:numCache>
                <c:formatCode>General</c:formatCode>
                <c:ptCount val="17"/>
                <c:pt idx="0">
                  <c:v>46</c:v>
                </c:pt>
                <c:pt idx="1">
                  <c:v>35</c:v>
                </c:pt>
                <c:pt idx="2">
                  <c:v>30</c:v>
                </c:pt>
                <c:pt idx="3">
                  <c:v>29</c:v>
                </c:pt>
                <c:pt idx="4">
                  <c:v>31</c:v>
                </c:pt>
                <c:pt idx="5">
                  <c:v>30</c:v>
                </c:pt>
                <c:pt idx="6">
                  <c:v>27</c:v>
                </c:pt>
                <c:pt idx="7">
                  <c:v>27</c:v>
                </c:pt>
                <c:pt idx="8">
                  <c:v>26</c:v>
                </c:pt>
                <c:pt idx="9">
                  <c:v>12</c:v>
                </c:pt>
                <c:pt idx="10">
                  <c:v>10</c:v>
                </c:pt>
                <c:pt idx="11">
                  <c:v>10</c:v>
                </c:pt>
                <c:pt idx="12">
                  <c:v>8</c:v>
                </c:pt>
                <c:pt idx="13">
                  <c:v>26</c:v>
                </c:pt>
                <c:pt idx="14">
                  <c:v>1</c:v>
                </c:pt>
                <c:pt idx="15">
                  <c:v>18</c:v>
                </c:pt>
                <c:pt idx="16">
                  <c:v>4</c:v>
                </c:pt>
              </c:numCache>
            </c:numRef>
          </c:val>
          <c:extLst>
            <c:ext xmlns:c16="http://schemas.microsoft.com/office/drawing/2014/chart" uri="{C3380CC4-5D6E-409C-BE32-E72D297353CC}">
              <c16:uniqueId val="{00000008-D620-4AF2-A3A9-0E800CA07AB1}"/>
            </c:ext>
          </c:extLst>
        </c:ser>
        <c:dLbls>
          <c:showLegendKey val="0"/>
          <c:showVal val="1"/>
          <c:showCatName val="0"/>
          <c:showSerName val="0"/>
          <c:showPercent val="0"/>
          <c:showBubbleSize val="0"/>
        </c:dLbls>
        <c:gapWidth val="150"/>
        <c:axId val="368898032"/>
        <c:axId val="368896856"/>
      </c:barChart>
      <c:catAx>
        <c:axId val="368898032"/>
        <c:scaling>
          <c:orientation val="minMax"/>
        </c:scaling>
        <c:delete val="0"/>
        <c:axPos val="b"/>
        <c:numFmt formatCode="General" sourceLinked="0"/>
        <c:majorTickMark val="out"/>
        <c:minorTickMark val="none"/>
        <c:tickLblPos val="nextTo"/>
        <c:txPr>
          <a:bodyPr/>
          <a:lstStyle/>
          <a:p>
            <a:pPr>
              <a:defRPr sz="1050" b="1"/>
            </a:pPr>
            <a:endParaRPr lang="en-US"/>
          </a:p>
        </c:txPr>
        <c:crossAx val="368896856"/>
        <c:crosses val="autoZero"/>
        <c:auto val="1"/>
        <c:lblAlgn val="ctr"/>
        <c:lblOffset val="100"/>
        <c:noMultiLvlLbl val="0"/>
      </c:catAx>
      <c:valAx>
        <c:axId val="368896856"/>
        <c:scaling>
          <c:orientation val="minMax"/>
          <c:max val="100"/>
        </c:scaling>
        <c:delete val="0"/>
        <c:axPos val="l"/>
        <c:majorGridlines>
          <c:spPr>
            <a:ln>
              <a:solidFill>
                <a:schemeClr val="bg1">
                  <a:lumMod val="75000"/>
                </a:schemeClr>
              </a:solidFill>
            </a:ln>
          </c:spPr>
        </c:majorGridlines>
        <c:numFmt formatCode="General" sourceLinked="1"/>
        <c:majorTickMark val="out"/>
        <c:minorTickMark val="none"/>
        <c:tickLblPos val="nextTo"/>
        <c:crossAx val="368898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735" cy="464503"/>
          </a:xfrm>
          <a:prstGeom prst="rect">
            <a:avLst/>
          </a:prstGeom>
          <a:noFill/>
          <a:ln w="9525">
            <a:noFill/>
            <a:miter lim="800000"/>
            <a:headEnd/>
            <a:tailEnd/>
          </a:ln>
          <a:effectLst/>
        </p:spPr>
        <p:txBody>
          <a:bodyPr vert="horz" wrap="square" lIns="93154" tIns="46576" rIns="93154" bIns="46576"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971081" y="0"/>
            <a:ext cx="3037735" cy="464503"/>
          </a:xfrm>
          <a:prstGeom prst="rect">
            <a:avLst/>
          </a:prstGeom>
          <a:noFill/>
          <a:ln w="9525">
            <a:noFill/>
            <a:miter lim="800000"/>
            <a:headEnd/>
            <a:tailEnd/>
          </a:ln>
          <a:effectLst/>
        </p:spPr>
        <p:txBody>
          <a:bodyPr vert="horz" wrap="square" lIns="93154" tIns="46576" rIns="93154" bIns="46576"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407988" y="696913"/>
            <a:ext cx="6194425"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406" y="4415156"/>
            <a:ext cx="5609588" cy="4183697"/>
          </a:xfrm>
          <a:prstGeom prst="rect">
            <a:avLst/>
          </a:prstGeom>
          <a:noFill/>
          <a:ln w="9525">
            <a:noFill/>
            <a:miter lim="800000"/>
            <a:headEnd/>
            <a:tailEnd/>
          </a:ln>
          <a:effectLst/>
        </p:spPr>
        <p:txBody>
          <a:bodyPr vert="horz" wrap="square" lIns="93154" tIns="46576" rIns="93154" bIns="465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0312"/>
            <a:ext cx="3037735" cy="464503"/>
          </a:xfrm>
          <a:prstGeom prst="rect">
            <a:avLst/>
          </a:prstGeom>
          <a:noFill/>
          <a:ln w="9525">
            <a:noFill/>
            <a:miter lim="800000"/>
            <a:headEnd/>
            <a:tailEnd/>
          </a:ln>
          <a:effectLst/>
        </p:spPr>
        <p:txBody>
          <a:bodyPr vert="horz" wrap="square" lIns="93154" tIns="46576" rIns="93154" bIns="46576"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1081" y="8830312"/>
            <a:ext cx="3037735" cy="464503"/>
          </a:xfrm>
          <a:prstGeom prst="rect">
            <a:avLst/>
          </a:prstGeom>
          <a:noFill/>
          <a:ln w="9525">
            <a:noFill/>
            <a:miter lim="800000"/>
            <a:headEnd/>
            <a:tailEnd/>
          </a:ln>
          <a:effectLst/>
        </p:spPr>
        <p:txBody>
          <a:bodyPr vert="horz" wrap="square" lIns="93154" tIns="46576" rIns="93154" bIns="46576" numCol="1" anchor="b" anchorCtr="0" compatLnSpc="1">
            <a:prstTxWarp prst="textNoShape">
              <a:avLst/>
            </a:prstTxWarp>
          </a:bodyPr>
          <a:lstStyle>
            <a:lvl1pPr algn="r">
              <a:defRPr sz="1200">
                <a:latin typeface="Arial" charset="0"/>
                <a:cs typeface="+mn-cs"/>
              </a:defRPr>
            </a:lvl1pPr>
          </a:lstStyle>
          <a:p>
            <a:pPr>
              <a:defRPr/>
            </a:pPr>
            <a:fld id="{EB52C246-92B4-42E2-B0DF-D1944C58415A}" type="slidenum">
              <a:rPr lang="en-US"/>
              <a:pPr>
                <a:defRPr/>
              </a:pPr>
              <a:t>‹#›</a:t>
            </a:fld>
            <a:endParaRPr lang="en-US" dirty="0"/>
          </a:p>
        </p:txBody>
      </p:sp>
    </p:spTree>
    <p:extLst>
      <p:ext uri="{BB962C8B-B14F-4D97-AF65-F5344CB8AC3E}">
        <p14:creationId xmlns:p14="http://schemas.microsoft.com/office/powerpoint/2010/main" val="1426802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43" algn="l" rtl="0" eaLnBrk="0" fontAlgn="base" hangingPunct="0">
      <a:spcBef>
        <a:spcPct val="30000"/>
      </a:spcBef>
      <a:spcAft>
        <a:spcPct val="0"/>
      </a:spcAft>
      <a:defRPr sz="1200" kern="1200">
        <a:solidFill>
          <a:schemeClr val="tx1"/>
        </a:solidFill>
        <a:latin typeface="Arial" charset="0"/>
        <a:ea typeface="+mn-ea"/>
        <a:cs typeface="+mn-cs"/>
      </a:defRPr>
    </a:lvl2pPr>
    <a:lvl3pPr marL="914287" algn="l" rtl="0" eaLnBrk="0" fontAlgn="base" hangingPunct="0">
      <a:spcBef>
        <a:spcPct val="30000"/>
      </a:spcBef>
      <a:spcAft>
        <a:spcPct val="0"/>
      </a:spcAft>
      <a:defRPr sz="1200" kern="1200">
        <a:solidFill>
          <a:schemeClr val="tx1"/>
        </a:solidFill>
        <a:latin typeface="Arial" charset="0"/>
        <a:ea typeface="+mn-ea"/>
        <a:cs typeface="+mn-cs"/>
      </a:defRPr>
    </a:lvl3pPr>
    <a:lvl4pPr marL="1371430" algn="l" rtl="0" eaLnBrk="0" fontAlgn="base" hangingPunct="0">
      <a:spcBef>
        <a:spcPct val="30000"/>
      </a:spcBef>
      <a:spcAft>
        <a:spcPct val="0"/>
      </a:spcAft>
      <a:defRPr sz="1200" kern="1200">
        <a:solidFill>
          <a:schemeClr val="tx1"/>
        </a:solidFill>
        <a:latin typeface="Arial" charset="0"/>
        <a:ea typeface="+mn-ea"/>
        <a:cs typeface="+mn-cs"/>
      </a:defRPr>
    </a:lvl4pPr>
    <a:lvl5pPr marL="1828573" algn="l" rtl="0" eaLnBrk="0" fontAlgn="base" hangingPunct="0">
      <a:spcBef>
        <a:spcPct val="30000"/>
      </a:spcBef>
      <a:spcAft>
        <a:spcPct val="0"/>
      </a:spcAft>
      <a:defRPr sz="1200" kern="1200">
        <a:solidFill>
          <a:schemeClr val="tx1"/>
        </a:solidFill>
        <a:latin typeface="Arial" charset="0"/>
        <a:ea typeface="+mn-ea"/>
        <a:cs typeface="+mn-cs"/>
      </a:defRPr>
    </a:lvl5pPr>
    <a:lvl6pPr marL="2285717" algn="l" defTabSz="914287" rtl="0" eaLnBrk="1" latinLnBrk="0" hangingPunct="1">
      <a:defRPr sz="1200" kern="1200">
        <a:solidFill>
          <a:schemeClr val="tx1"/>
        </a:solidFill>
        <a:latin typeface="+mn-lt"/>
        <a:ea typeface="+mn-ea"/>
        <a:cs typeface="+mn-cs"/>
      </a:defRPr>
    </a:lvl6pPr>
    <a:lvl7pPr marL="2742860" algn="l" defTabSz="914287" rtl="0" eaLnBrk="1" latinLnBrk="0" hangingPunct="1">
      <a:defRPr sz="1200" kern="1200">
        <a:solidFill>
          <a:schemeClr val="tx1"/>
        </a:solidFill>
        <a:latin typeface="+mn-lt"/>
        <a:ea typeface="+mn-ea"/>
        <a:cs typeface="+mn-cs"/>
      </a:defRPr>
    </a:lvl7pPr>
    <a:lvl8pPr marL="3200003" algn="l" defTabSz="914287" rtl="0" eaLnBrk="1" latinLnBrk="0" hangingPunct="1">
      <a:defRPr sz="1200" kern="1200">
        <a:solidFill>
          <a:schemeClr val="tx1"/>
        </a:solidFill>
        <a:latin typeface="+mn-lt"/>
        <a:ea typeface="+mn-ea"/>
        <a:cs typeface="+mn-cs"/>
      </a:defRPr>
    </a:lvl8pPr>
    <a:lvl9pPr marL="3657147" algn="l" defTabSz="9142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72" indent="-291103" eaLnBrk="0" hangingPunct="0">
              <a:defRPr>
                <a:solidFill>
                  <a:schemeClr val="tx1"/>
                </a:solidFill>
                <a:latin typeface="Arial" charset="0"/>
              </a:defRPr>
            </a:lvl2pPr>
            <a:lvl3pPr marL="1164417" indent="-232884" eaLnBrk="0" hangingPunct="0">
              <a:defRPr>
                <a:solidFill>
                  <a:schemeClr val="tx1"/>
                </a:solidFill>
                <a:latin typeface="Arial" charset="0"/>
              </a:defRPr>
            </a:lvl3pPr>
            <a:lvl4pPr marL="1630185" indent="-232884" eaLnBrk="0" hangingPunct="0">
              <a:defRPr>
                <a:solidFill>
                  <a:schemeClr val="tx1"/>
                </a:solidFill>
                <a:latin typeface="Arial" charset="0"/>
              </a:defRPr>
            </a:lvl4pPr>
            <a:lvl5pPr marL="2095952" indent="-232884" eaLnBrk="0" hangingPunct="0">
              <a:defRPr>
                <a:solidFill>
                  <a:schemeClr val="tx1"/>
                </a:solidFill>
                <a:latin typeface="Arial" charset="0"/>
              </a:defRPr>
            </a:lvl5pPr>
            <a:lvl6pPr marL="2561720" indent="-232884" eaLnBrk="0" fontAlgn="base" hangingPunct="0">
              <a:spcBef>
                <a:spcPct val="0"/>
              </a:spcBef>
              <a:spcAft>
                <a:spcPct val="0"/>
              </a:spcAft>
              <a:defRPr>
                <a:solidFill>
                  <a:schemeClr val="tx1"/>
                </a:solidFill>
                <a:latin typeface="Arial" charset="0"/>
              </a:defRPr>
            </a:lvl6pPr>
            <a:lvl7pPr marL="3027484" indent="-232884" eaLnBrk="0" fontAlgn="base" hangingPunct="0">
              <a:spcBef>
                <a:spcPct val="0"/>
              </a:spcBef>
              <a:spcAft>
                <a:spcPct val="0"/>
              </a:spcAft>
              <a:defRPr>
                <a:solidFill>
                  <a:schemeClr val="tx1"/>
                </a:solidFill>
                <a:latin typeface="Arial" charset="0"/>
              </a:defRPr>
            </a:lvl7pPr>
            <a:lvl8pPr marL="3493252" indent="-232884" eaLnBrk="0" fontAlgn="base" hangingPunct="0">
              <a:spcBef>
                <a:spcPct val="0"/>
              </a:spcBef>
              <a:spcAft>
                <a:spcPct val="0"/>
              </a:spcAft>
              <a:defRPr>
                <a:solidFill>
                  <a:schemeClr val="tx1"/>
                </a:solidFill>
                <a:latin typeface="Arial" charset="0"/>
              </a:defRPr>
            </a:lvl8pPr>
            <a:lvl9pPr marL="3959019" indent="-232884" eaLnBrk="0" fontAlgn="base" hangingPunct="0">
              <a:spcBef>
                <a:spcPct val="0"/>
              </a:spcBef>
              <a:spcAft>
                <a:spcPct val="0"/>
              </a:spcAft>
              <a:defRPr>
                <a:solidFill>
                  <a:schemeClr val="tx1"/>
                </a:solidFill>
                <a:latin typeface="Arial" charset="0"/>
              </a:defRPr>
            </a:lvl9pPr>
          </a:lstStyle>
          <a:p>
            <a:pPr eaLnBrk="1" hangingPunct="1">
              <a:defRPr/>
            </a:pPr>
            <a:fld id="{996292DE-9AF2-45C3-A1E7-C9BD9AAB7298}" type="slidenum">
              <a:rPr lang="en-US" smtClean="0"/>
              <a:pPr eaLnBrk="1" hangingPunct="1">
                <a:defRPr/>
              </a:pPr>
              <a:t>1</a:t>
            </a:fld>
            <a:endParaRPr lang="en-US" dirty="0"/>
          </a:p>
        </p:txBody>
      </p:sp>
      <p:sp>
        <p:nvSpPr>
          <p:cNvPr id="53251" name="Rectangle 7"/>
          <p:cNvSpPr txBox="1">
            <a:spLocks noGrp="1" noChangeArrowheads="1"/>
          </p:cNvSpPr>
          <p:nvPr/>
        </p:nvSpPr>
        <p:spPr bwMode="auto">
          <a:xfrm>
            <a:off x="3971081" y="8830312"/>
            <a:ext cx="3037735" cy="464503"/>
          </a:xfrm>
          <a:prstGeom prst="rect">
            <a:avLst/>
          </a:prstGeom>
          <a:noFill/>
          <a:ln w="9525">
            <a:noFill/>
            <a:miter lim="800000"/>
            <a:headEnd/>
            <a:tailEnd/>
          </a:ln>
        </p:spPr>
        <p:txBody>
          <a:bodyPr lIns="93139" tIns="46569" rIns="93139" bIns="46569" anchor="b"/>
          <a:lstStyle/>
          <a:p>
            <a:pPr algn="r" defTabSz="909767"/>
            <a:fld id="{6EF7C24C-EA3E-4E0A-BC94-49196CC9DEDF}" type="slidenum">
              <a:rPr lang="en-US" altLang="en-US" sz="1200"/>
              <a:pPr algn="r" defTabSz="909767"/>
              <a:t>1</a:t>
            </a:fld>
            <a:endParaRPr lang="en-US" altLang="en-US" sz="1200" dirty="0"/>
          </a:p>
        </p:txBody>
      </p:sp>
      <p:sp>
        <p:nvSpPr>
          <p:cNvPr id="53252" name="Rectangle 7"/>
          <p:cNvSpPr txBox="1">
            <a:spLocks noGrp="1" noChangeArrowheads="1"/>
          </p:cNvSpPr>
          <p:nvPr/>
        </p:nvSpPr>
        <p:spPr bwMode="auto">
          <a:xfrm>
            <a:off x="3971081" y="8830312"/>
            <a:ext cx="3037735" cy="464503"/>
          </a:xfrm>
          <a:prstGeom prst="rect">
            <a:avLst/>
          </a:prstGeom>
          <a:noFill/>
          <a:ln w="9525">
            <a:noFill/>
            <a:miter lim="800000"/>
            <a:headEnd/>
            <a:tailEnd/>
          </a:ln>
        </p:spPr>
        <p:txBody>
          <a:bodyPr lIns="93125" tIns="46562" rIns="93125" bIns="46562" anchor="b"/>
          <a:lstStyle/>
          <a:p>
            <a:pPr algn="r" defTabSz="909767"/>
            <a:fld id="{CDDF8E72-E944-4212-B5F6-FDD97D468C77}" type="slidenum">
              <a:rPr lang="en-US" altLang="en-US" sz="1200"/>
              <a:pPr algn="r" defTabSz="909767"/>
              <a:t>1</a:t>
            </a:fld>
            <a:endParaRPr lang="en-US" altLang="en-US" sz="1200" dirty="0"/>
          </a:p>
        </p:txBody>
      </p:sp>
      <p:sp>
        <p:nvSpPr>
          <p:cNvPr id="53253" name="Slide Image Placeholder 1"/>
          <p:cNvSpPr>
            <a:spLocks noGrp="1" noRot="1" noChangeAspect="1" noTextEdit="1"/>
          </p:cNvSpPr>
          <p:nvPr>
            <p:ph type="sldImg"/>
          </p:nvPr>
        </p:nvSpPr>
        <p:spPr>
          <a:xfrm>
            <a:off x="414338" y="700088"/>
            <a:ext cx="6184900" cy="3481387"/>
          </a:xfrm>
          <a:ln/>
        </p:spPr>
      </p:sp>
      <p:sp>
        <p:nvSpPr>
          <p:cNvPr id="53254" name="Notes Placeholder 2"/>
          <p:cNvSpPr>
            <a:spLocks noGrp="1"/>
          </p:cNvSpPr>
          <p:nvPr>
            <p:ph type="body" idx="1"/>
          </p:nvPr>
        </p:nvSpPr>
        <p:spPr>
          <a:xfrm>
            <a:off x="934932" y="4415157"/>
            <a:ext cx="5140537" cy="4180526"/>
          </a:xfrm>
          <a:noFill/>
          <a:ln/>
        </p:spPr>
        <p:txBody>
          <a:bodyPr lIns="92759" tIns="46380" rIns="92759" bIns="46380"/>
          <a:lstStyle/>
          <a:p>
            <a:pPr eaLnBrk="1" hangingPunct="1"/>
            <a:endParaRPr lang="en-US" altLang="en-US" dirty="0"/>
          </a:p>
        </p:txBody>
      </p:sp>
      <p:sp>
        <p:nvSpPr>
          <p:cNvPr id="53255" name="Slide Number Placeholder 3"/>
          <p:cNvSpPr txBox="1">
            <a:spLocks noGrp="1"/>
          </p:cNvSpPr>
          <p:nvPr/>
        </p:nvSpPr>
        <p:spPr bwMode="auto">
          <a:xfrm>
            <a:off x="3971082" y="8830312"/>
            <a:ext cx="3039319" cy="466088"/>
          </a:xfrm>
          <a:prstGeom prst="rect">
            <a:avLst/>
          </a:prstGeom>
          <a:noFill/>
          <a:ln w="9525">
            <a:noFill/>
            <a:miter lim="800000"/>
            <a:headEnd/>
            <a:tailEnd/>
          </a:ln>
        </p:spPr>
        <p:txBody>
          <a:bodyPr lIns="92759" tIns="46380" rIns="92759" bIns="46380" anchor="b"/>
          <a:lstStyle/>
          <a:p>
            <a:pPr algn="r" defTabSz="922447"/>
            <a:fld id="{62E2BB37-31BD-4022-9FD1-917DEC5EB893}" type="slidenum">
              <a:rPr lang="en-US" altLang="en-US" sz="1200">
                <a:latin typeface="Times New Roman" pitchFamily="18" charset="0"/>
              </a:rPr>
              <a:pPr algn="r" defTabSz="922447"/>
              <a:t>1</a:t>
            </a:fld>
            <a:endParaRPr lang="en-US" altLang="en-US" sz="1200" dirty="0">
              <a:latin typeface="Times New Roman" pitchFamily="18" charset="0"/>
            </a:endParaRPr>
          </a:p>
        </p:txBody>
      </p:sp>
    </p:spTree>
    <p:extLst>
      <p:ext uri="{BB962C8B-B14F-4D97-AF65-F5344CB8AC3E}">
        <p14:creationId xmlns:p14="http://schemas.microsoft.com/office/powerpoint/2010/main" val="4278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0A83D08C-B19E-4520-8E65-357DE1548F60}" type="slidenum">
              <a:rPr lang="en-US" smtClean="0"/>
              <a:pPr eaLnBrk="1" hangingPunct="1">
                <a:defRPr/>
              </a:pPr>
              <a:t>10</a:t>
            </a:fld>
            <a:endParaRPr lang="en-US" dirty="0"/>
          </a:p>
        </p:txBody>
      </p:sp>
      <p:sp>
        <p:nvSpPr>
          <p:cNvPr id="56323"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7F567893-EF42-4E95-B4A3-07A0CF3B3E08}" type="slidenum">
              <a:rPr lang="en-US" altLang="en-US" sz="1200"/>
              <a:pPr algn="r" defTabSz="909684"/>
              <a:t>10</a:t>
            </a:fld>
            <a:endParaRPr lang="en-US" altLang="en-US" sz="1200" dirty="0"/>
          </a:p>
        </p:txBody>
      </p:sp>
      <p:sp>
        <p:nvSpPr>
          <p:cNvPr id="56324"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09927167-2459-4723-9A63-55226EA0A30D}" type="slidenum">
              <a:rPr lang="en-US" altLang="en-US" sz="1200"/>
              <a:pPr algn="r" defTabSz="909684"/>
              <a:t>10</a:t>
            </a:fld>
            <a:endParaRPr lang="en-US" altLang="en-US" sz="1200" dirty="0"/>
          </a:p>
        </p:txBody>
      </p:sp>
      <p:sp>
        <p:nvSpPr>
          <p:cNvPr id="56325" name="Slide Image Placeholder 1"/>
          <p:cNvSpPr>
            <a:spLocks noGrp="1" noRot="1" noChangeAspect="1" noTextEdit="1"/>
          </p:cNvSpPr>
          <p:nvPr>
            <p:ph type="sldImg"/>
          </p:nvPr>
        </p:nvSpPr>
        <p:spPr>
          <a:xfrm>
            <a:off x="414338" y="700088"/>
            <a:ext cx="6186487" cy="3481387"/>
          </a:xfrm>
          <a:ln/>
        </p:spPr>
      </p:sp>
      <p:sp>
        <p:nvSpPr>
          <p:cNvPr id="56326" name="Notes Placeholder 2"/>
          <p:cNvSpPr>
            <a:spLocks noGrp="1"/>
          </p:cNvSpPr>
          <p:nvPr>
            <p:ph type="body" idx="1"/>
          </p:nvPr>
        </p:nvSpPr>
        <p:spPr>
          <a:xfrm>
            <a:off x="934932" y="4415158"/>
            <a:ext cx="5140537" cy="4180526"/>
          </a:xfrm>
          <a:noFill/>
          <a:ln/>
        </p:spPr>
        <p:txBody>
          <a:bodyPr lIns="92750" tIns="46376" rIns="92750" bIns="46376"/>
          <a:lstStyle/>
          <a:p>
            <a:pPr eaLnBrk="1" hangingPunct="1"/>
            <a:endParaRPr lang="en-US" altLang="en-US" dirty="0"/>
          </a:p>
        </p:txBody>
      </p:sp>
      <p:sp>
        <p:nvSpPr>
          <p:cNvPr id="56327" name="Slide Number Placeholder 3"/>
          <p:cNvSpPr txBox="1">
            <a:spLocks noGrp="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1D407F8D-F9A5-47EA-8C97-558437D9F946}" type="slidenum">
              <a:rPr lang="en-US" altLang="en-US" sz="1200">
                <a:latin typeface="Times New Roman" pitchFamily="18" charset="0"/>
              </a:rPr>
              <a:pPr algn="r" defTabSz="922364"/>
              <a:t>10</a:t>
            </a:fld>
            <a:endParaRPr lang="en-US" altLang="en-US" sz="1200" dirty="0">
              <a:latin typeface="Times New Roman" pitchFamily="18" charset="0"/>
            </a:endParaRPr>
          </a:p>
        </p:txBody>
      </p:sp>
    </p:spTree>
    <p:extLst>
      <p:ext uri="{BB962C8B-B14F-4D97-AF65-F5344CB8AC3E}">
        <p14:creationId xmlns:p14="http://schemas.microsoft.com/office/powerpoint/2010/main" val="406939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11</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11</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11</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11</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560901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12</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12</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12</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12</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134956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13</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13</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13</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13</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279934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14</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14</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14</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14</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1990291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0A83D08C-B19E-4520-8E65-357DE1548F60}" type="slidenum">
              <a:rPr lang="en-US" smtClean="0"/>
              <a:pPr eaLnBrk="1" hangingPunct="1">
                <a:defRPr/>
              </a:pPr>
              <a:t>15</a:t>
            </a:fld>
            <a:endParaRPr lang="en-US" dirty="0"/>
          </a:p>
        </p:txBody>
      </p:sp>
      <p:sp>
        <p:nvSpPr>
          <p:cNvPr id="56323"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7F567893-EF42-4E95-B4A3-07A0CF3B3E08}" type="slidenum">
              <a:rPr lang="en-US" altLang="en-US" sz="1200"/>
              <a:pPr algn="r" defTabSz="909684"/>
              <a:t>15</a:t>
            </a:fld>
            <a:endParaRPr lang="en-US" altLang="en-US" sz="1200" dirty="0"/>
          </a:p>
        </p:txBody>
      </p:sp>
      <p:sp>
        <p:nvSpPr>
          <p:cNvPr id="56324"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09927167-2459-4723-9A63-55226EA0A30D}" type="slidenum">
              <a:rPr lang="en-US" altLang="en-US" sz="1200"/>
              <a:pPr algn="r" defTabSz="909684"/>
              <a:t>15</a:t>
            </a:fld>
            <a:endParaRPr lang="en-US" altLang="en-US" sz="1200" dirty="0"/>
          </a:p>
        </p:txBody>
      </p:sp>
      <p:sp>
        <p:nvSpPr>
          <p:cNvPr id="56325" name="Slide Image Placeholder 1"/>
          <p:cNvSpPr>
            <a:spLocks noGrp="1" noRot="1" noChangeAspect="1" noTextEdit="1"/>
          </p:cNvSpPr>
          <p:nvPr>
            <p:ph type="sldImg"/>
          </p:nvPr>
        </p:nvSpPr>
        <p:spPr>
          <a:xfrm>
            <a:off x="414338" y="700088"/>
            <a:ext cx="6186487" cy="3481387"/>
          </a:xfrm>
          <a:ln/>
        </p:spPr>
      </p:sp>
      <p:sp>
        <p:nvSpPr>
          <p:cNvPr id="56326" name="Notes Placeholder 2"/>
          <p:cNvSpPr>
            <a:spLocks noGrp="1"/>
          </p:cNvSpPr>
          <p:nvPr>
            <p:ph type="body" idx="1"/>
          </p:nvPr>
        </p:nvSpPr>
        <p:spPr>
          <a:xfrm>
            <a:off x="934932" y="4415158"/>
            <a:ext cx="5140537" cy="4180526"/>
          </a:xfrm>
          <a:noFill/>
          <a:ln/>
        </p:spPr>
        <p:txBody>
          <a:bodyPr lIns="92750" tIns="46376" rIns="92750" bIns="46376"/>
          <a:lstStyle/>
          <a:p>
            <a:pPr eaLnBrk="1" hangingPunct="1"/>
            <a:endParaRPr lang="en-US" altLang="en-US" dirty="0"/>
          </a:p>
        </p:txBody>
      </p:sp>
      <p:sp>
        <p:nvSpPr>
          <p:cNvPr id="56327" name="Slide Number Placeholder 3"/>
          <p:cNvSpPr txBox="1">
            <a:spLocks noGrp="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1D407F8D-F9A5-47EA-8C97-558437D9F946}" type="slidenum">
              <a:rPr lang="en-US" altLang="en-US" sz="1200">
                <a:latin typeface="Times New Roman" pitchFamily="18" charset="0"/>
              </a:rPr>
              <a:pPr algn="r" defTabSz="922364"/>
              <a:t>15</a:t>
            </a:fld>
            <a:endParaRPr lang="en-US" altLang="en-US" sz="1200" dirty="0">
              <a:latin typeface="Times New Roman" pitchFamily="18" charset="0"/>
            </a:endParaRPr>
          </a:p>
        </p:txBody>
      </p:sp>
    </p:spTree>
    <p:extLst>
      <p:ext uri="{BB962C8B-B14F-4D97-AF65-F5344CB8AC3E}">
        <p14:creationId xmlns:p14="http://schemas.microsoft.com/office/powerpoint/2010/main" val="130270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16</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16</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16</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16</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184732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17</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17</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17</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17</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2880950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18</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18</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18</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18</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2430683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19</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19</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19</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19</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106154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54F3CFF2-B42B-4C9C-8E80-26CCBBF803FC}" type="slidenum">
              <a:rPr lang="en-US" smtClean="0"/>
              <a:pPr>
                <a:defRPr/>
              </a:pPr>
              <a:t>2</a:t>
            </a:fld>
            <a:endParaRPr lang="en-US" dirty="0"/>
          </a:p>
        </p:txBody>
      </p:sp>
      <p:sp>
        <p:nvSpPr>
          <p:cNvPr id="55299" name="Rectangle 7"/>
          <p:cNvSpPr txBox="1">
            <a:spLocks noGrp="1" noChangeArrowheads="1"/>
          </p:cNvSpPr>
          <p:nvPr/>
        </p:nvSpPr>
        <p:spPr bwMode="auto">
          <a:xfrm>
            <a:off x="3971081" y="8830312"/>
            <a:ext cx="3037735" cy="464503"/>
          </a:xfrm>
          <a:prstGeom prst="rect">
            <a:avLst/>
          </a:prstGeom>
          <a:noFill/>
          <a:ln w="9525">
            <a:noFill/>
            <a:miter lim="800000"/>
            <a:headEnd/>
            <a:tailEnd/>
          </a:ln>
        </p:spPr>
        <p:txBody>
          <a:bodyPr lIns="93121" tIns="46559" rIns="93121" bIns="46559" anchor="b"/>
          <a:lstStyle/>
          <a:p>
            <a:pPr algn="r" defTabSz="906597"/>
            <a:fld id="{AE682DAF-7348-4BF7-BA2D-F5811FC991C2}" type="slidenum">
              <a:rPr lang="en-US" altLang="en-US" sz="1200"/>
              <a:pPr algn="r" defTabSz="906597"/>
              <a:t>2</a:t>
            </a:fld>
            <a:endParaRPr lang="en-US" altLang="en-US" sz="1200" dirty="0"/>
          </a:p>
        </p:txBody>
      </p:sp>
      <p:sp>
        <p:nvSpPr>
          <p:cNvPr id="55300" name="Rectangle 7"/>
          <p:cNvSpPr txBox="1">
            <a:spLocks noGrp="1" noChangeArrowheads="1"/>
          </p:cNvSpPr>
          <p:nvPr/>
        </p:nvSpPr>
        <p:spPr bwMode="auto">
          <a:xfrm>
            <a:off x="3971081" y="8830312"/>
            <a:ext cx="3037735" cy="464503"/>
          </a:xfrm>
          <a:prstGeom prst="rect">
            <a:avLst/>
          </a:prstGeom>
          <a:noFill/>
          <a:ln w="9525">
            <a:noFill/>
            <a:miter lim="800000"/>
            <a:headEnd/>
            <a:tailEnd/>
          </a:ln>
        </p:spPr>
        <p:txBody>
          <a:bodyPr lIns="93097" tIns="46546" rIns="93097" bIns="46546" anchor="b"/>
          <a:lstStyle/>
          <a:p>
            <a:pPr algn="r" defTabSz="903427"/>
            <a:fld id="{0DF25F34-24A8-4E83-A548-266EFFA1780A}" type="slidenum">
              <a:rPr lang="en-US" altLang="en-US" sz="1200"/>
              <a:pPr algn="r" defTabSz="903427"/>
              <a:t>2</a:t>
            </a:fld>
            <a:endParaRPr lang="en-US" altLang="en-US" sz="1200" dirty="0"/>
          </a:p>
        </p:txBody>
      </p:sp>
      <p:sp>
        <p:nvSpPr>
          <p:cNvPr id="55301" name="Rectangle 7"/>
          <p:cNvSpPr txBox="1">
            <a:spLocks noGrp="1" noChangeArrowheads="1"/>
          </p:cNvSpPr>
          <p:nvPr/>
        </p:nvSpPr>
        <p:spPr bwMode="auto">
          <a:xfrm>
            <a:off x="3971081" y="8830312"/>
            <a:ext cx="3037735" cy="464503"/>
          </a:xfrm>
          <a:prstGeom prst="rect">
            <a:avLst/>
          </a:prstGeom>
          <a:noFill/>
          <a:ln w="9525">
            <a:noFill/>
            <a:miter lim="800000"/>
            <a:headEnd/>
            <a:tailEnd/>
          </a:ln>
        </p:spPr>
        <p:txBody>
          <a:bodyPr lIns="93088" tIns="46541" rIns="93088" bIns="46541" anchor="b"/>
          <a:lstStyle/>
          <a:p>
            <a:pPr algn="r" defTabSz="901843"/>
            <a:fld id="{A73E54B3-CD75-4BBD-B10A-E59E493D8BAA}" type="slidenum">
              <a:rPr lang="en-US" altLang="en-US" sz="1200"/>
              <a:pPr algn="r" defTabSz="901843"/>
              <a:t>2</a:t>
            </a:fld>
            <a:endParaRPr lang="en-US" altLang="en-US" sz="1200" dirty="0"/>
          </a:p>
        </p:txBody>
      </p:sp>
      <p:sp>
        <p:nvSpPr>
          <p:cNvPr id="55302" name="Rectangle 7"/>
          <p:cNvSpPr txBox="1">
            <a:spLocks noGrp="1" noChangeArrowheads="1"/>
          </p:cNvSpPr>
          <p:nvPr/>
        </p:nvSpPr>
        <p:spPr bwMode="auto">
          <a:xfrm>
            <a:off x="3971081" y="8830312"/>
            <a:ext cx="3037735" cy="464503"/>
          </a:xfrm>
          <a:prstGeom prst="rect">
            <a:avLst/>
          </a:prstGeom>
          <a:noFill/>
          <a:ln w="9525">
            <a:noFill/>
            <a:miter lim="800000"/>
            <a:headEnd/>
            <a:tailEnd/>
          </a:ln>
        </p:spPr>
        <p:txBody>
          <a:bodyPr lIns="93075" tIns="46535" rIns="93075" bIns="46535" anchor="b"/>
          <a:lstStyle/>
          <a:p>
            <a:pPr algn="r" defTabSz="885993"/>
            <a:fld id="{7B0A5D82-6FAE-4343-8893-55F8B1A1F1CC}" type="slidenum">
              <a:rPr lang="en-US" altLang="en-US" sz="1200"/>
              <a:pPr algn="r" defTabSz="885993"/>
              <a:t>2</a:t>
            </a:fld>
            <a:endParaRPr lang="en-US" altLang="en-US" sz="1200" dirty="0"/>
          </a:p>
        </p:txBody>
      </p:sp>
      <p:sp>
        <p:nvSpPr>
          <p:cNvPr id="55303" name="Rectangle 2"/>
          <p:cNvSpPr>
            <a:spLocks noGrp="1" noRot="1" noChangeAspect="1" noChangeArrowheads="1" noTextEdit="1"/>
          </p:cNvSpPr>
          <p:nvPr>
            <p:ph type="sldImg"/>
          </p:nvPr>
        </p:nvSpPr>
        <p:spPr>
          <a:xfrm>
            <a:off x="420688" y="701675"/>
            <a:ext cx="6180137" cy="3478213"/>
          </a:xfrm>
          <a:ln/>
        </p:spPr>
      </p:sp>
      <p:sp>
        <p:nvSpPr>
          <p:cNvPr id="55304" name="Rectangle 3"/>
          <p:cNvSpPr>
            <a:spLocks noGrp="1" noChangeArrowheads="1"/>
          </p:cNvSpPr>
          <p:nvPr>
            <p:ph type="body" idx="1"/>
          </p:nvPr>
        </p:nvSpPr>
        <p:spPr>
          <a:xfrm>
            <a:off x="933347" y="4415156"/>
            <a:ext cx="5143707" cy="4178941"/>
          </a:xfrm>
          <a:noFill/>
          <a:ln/>
        </p:spPr>
        <p:txBody>
          <a:bodyPr lIns="93075" tIns="46535" rIns="93075" bIns="46535"/>
          <a:lstStyle/>
          <a:p>
            <a:pPr eaLnBrk="1" hangingPunct="1"/>
            <a:endParaRPr lang="en-US" altLang="en-US" dirty="0"/>
          </a:p>
        </p:txBody>
      </p:sp>
    </p:spTree>
    <p:extLst>
      <p:ext uri="{BB962C8B-B14F-4D97-AF65-F5344CB8AC3E}">
        <p14:creationId xmlns:p14="http://schemas.microsoft.com/office/powerpoint/2010/main" val="1711325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20</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20</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20</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20</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259056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0A83D08C-B19E-4520-8E65-357DE1548F60}" type="slidenum">
              <a:rPr lang="en-US" smtClean="0"/>
              <a:pPr eaLnBrk="1" hangingPunct="1">
                <a:defRPr/>
              </a:pPr>
              <a:t>21</a:t>
            </a:fld>
            <a:endParaRPr lang="en-US" dirty="0"/>
          </a:p>
        </p:txBody>
      </p:sp>
      <p:sp>
        <p:nvSpPr>
          <p:cNvPr id="56323"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7F567893-EF42-4E95-B4A3-07A0CF3B3E08}" type="slidenum">
              <a:rPr lang="en-US" altLang="en-US" sz="1200"/>
              <a:pPr algn="r" defTabSz="909684"/>
              <a:t>21</a:t>
            </a:fld>
            <a:endParaRPr lang="en-US" altLang="en-US" sz="1200" dirty="0"/>
          </a:p>
        </p:txBody>
      </p:sp>
      <p:sp>
        <p:nvSpPr>
          <p:cNvPr id="56324"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09927167-2459-4723-9A63-55226EA0A30D}" type="slidenum">
              <a:rPr lang="en-US" altLang="en-US" sz="1200"/>
              <a:pPr algn="r" defTabSz="909684"/>
              <a:t>21</a:t>
            </a:fld>
            <a:endParaRPr lang="en-US" altLang="en-US" sz="1200" dirty="0"/>
          </a:p>
        </p:txBody>
      </p:sp>
      <p:sp>
        <p:nvSpPr>
          <p:cNvPr id="56325" name="Slide Image Placeholder 1"/>
          <p:cNvSpPr>
            <a:spLocks noGrp="1" noRot="1" noChangeAspect="1" noTextEdit="1"/>
          </p:cNvSpPr>
          <p:nvPr>
            <p:ph type="sldImg"/>
          </p:nvPr>
        </p:nvSpPr>
        <p:spPr>
          <a:xfrm>
            <a:off x="414338" y="700088"/>
            <a:ext cx="6186487" cy="3481387"/>
          </a:xfrm>
          <a:ln/>
        </p:spPr>
      </p:sp>
      <p:sp>
        <p:nvSpPr>
          <p:cNvPr id="56326" name="Notes Placeholder 2"/>
          <p:cNvSpPr>
            <a:spLocks noGrp="1"/>
          </p:cNvSpPr>
          <p:nvPr>
            <p:ph type="body" idx="1"/>
          </p:nvPr>
        </p:nvSpPr>
        <p:spPr>
          <a:xfrm>
            <a:off x="934932" y="4415158"/>
            <a:ext cx="5140537" cy="4180526"/>
          </a:xfrm>
          <a:noFill/>
          <a:ln/>
        </p:spPr>
        <p:txBody>
          <a:bodyPr lIns="92750" tIns="46376" rIns="92750" bIns="46376"/>
          <a:lstStyle/>
          <a:p>
            <a:pPr eaLnBrk="1" hangingPunct="1"/>
            <a:endParaRPr lang="en-US" altLang="en-US" dirty="0"/>
          </a:p>
        </p:txBody>
      </p:sp>
      <p:sp>
        <p:nvSpPr>
          <p:cNvPr id="56327" name="Slide Number Placeholder 3"/>
          <p:cNvSpPr txBox="1">
            <a:spLocks noGrp="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1D407F8D-F9A5-47EA-8C97-558437D9F946}" type="slidenum">
              <a:rPr lang="en-US" altLang="en-US" sz="1200">
                <a:latin typeface="Times New Roman" pitchFamily="18" charset="0"/>
              </a:rPr>
              <a:pPr algn="r" defTabSz="922364"/>
              <a:t>21</a:t>
            </a:fld>
            <a:endParaRPr lang="en-US" altLang="en-US" sz="1200" dirty="0">
              <a:latin typeface="Times New Roman" pitchFamily="18" charset="0"/>
            </a:endParaRPr>
          </a:p>
        </p:txBody>
      </p:sp>
    </p:spTree>
    <p:extLst>
      <p:ext uri="{BB962C8B-B14F-4D97-AF65-F5344CB8AC3E}">
        <p14:creationId xmlns:p14="http://schemas.microsoft.com/office/powerpoint/2010/main" val="1430444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22</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22</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22</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22</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281726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23</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23</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23</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23</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765221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24</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24</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24</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24</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075794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0A83D08C-B19E-4520-8E65-357DE1548F60}" type="slidenum">
              <a:rPr lang="en-US" smtClean="0"/>
              <a:pPr eaLnBrk="1" hangingPunct="1">
                <a:defRPr/>
              </a:pPr>
              <a:t>25</a:t>
            </a:fld>
            <a:endParaRPr lang="en-US" dirty="0"/>
          </a:p>
        </p:txBody>
      </p:sp>
      <p:sp>
        <p:nvSpPr>
          <p:cNvPr id="56323"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7F567893-EF42-4E95-B4A3-07A0CF3B3E08}" type="slidenum">
              <a:rPr lang="en-US" altLang="en-US" sz="1200"/>
              <a:pPr algn="r" defTabSz="909684"/>
              <a:t>25</a:t>
            </a:fld>
            <a:endParaRPr lang="en-US" altLang="en-US" sz="1200" dirty="0"/>
          </a:p>
        </p:txBody>
      </p:sp>
      <p:sp>
        <p:nvSpPr>
          <p:cNvPr id="56324"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09927167-2459-4723-9A63-55226EA0A30D}" type="slidenum">
              <a:rPr lang="en-US" altLang="en-US" sz="1200"/>
              <a:pPr algn="r" defTabSz="909684"/>
              <a:t>25</a:t>
            </a:fld>
            <a:endParaRPr lang="en-US" altLang="en-US" sz="1200" dirty="0"/>
          </a:p>
        </p:txBody>
      </p:sp>
      <p:sp>
        <p:nvSpPr>
          <p:cNvPr id="56325" name="Slide Image Placeholder 1"/>
          <p:cNvSpPr>
            <a:spLocks noGrp="1" noRot="1" noChangeAspect="1" noTextEdit="1"/>
          </p:cNvSpPr>
          <p:nvPr>
            <p:ph type="sldImg"/>
          </p:nvPr>
        </p:nvSpPr>
        <p:spPr>
          <a:xfrm>
            <a:off x="414338" y="700088"/>
            <a:ext cx="6186487" cy="3481387"/>
          </a:xfrm>
          <a:ln/>
        </p:spPr>
      </p:sp>
      <p:sp>
        <p:nvSpPr>
          <p:cNvPr id="56326" name="Notes Placeholder 2"/>
          <p:cNvSpPr>
            <a:spLocks noGrp="1"/>
          </p:cNvSpPr>
          <p:nvPr>
            <p:ph type="body" idx="1"/>
          </p:nvPr>
        </p:nvSpPr>
        <p:spPr>
          <a:xfrm>
            <a:off x="934932" y="4415158"/>
            <a:ext cx="5140537" cy="4180526"/>
          </a:xfrm>
          <a:noFill/>
          <a:ln/>
        </p:spPr>
        <p:txBody>
          <a:bodyPr lIns="92750" tIns="46376" rIns="92750" bIns="46376"/>
          <a:lstStyle/>
          <a:p>
            <a:pPr eaLnBrk="1" hangingPunct="1"/>
            <a:endParaRPr lang="en-US" altLang="en-US" dirty="0"/>
          </a:p>
        </p:txBody>
      </p:sp>
      <p:sp>
        <p:nvSpPr>
          <p:cNvPr id="56327" name="Slide Number Placeholder 3"/>
          <p:cNvSpPr txBox="1">
            <a:spLocks noGrp="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1D407F8D-F9A5-47EA-8C97-558437D9F946}" type="slidenum">
              <a:rPr lang="en-US" altLang="en-US" sz="1200">
                <a:latin typeface="Times New Roman" pitchFamily="18" charset="0"/>
              </a:rPr>
              <a:pPr algn="r" defTabSz="922364"/>
              <a:t>25</a:t>
            </a:fld>
            <a:endParaRPr lang="en-US" altLang="en-US" sz="1200" dirty="0">
              <a:latin typeface="Times New Roman" pitchFamily="18" charset="0"/>
            </a:endParaRPr>
          </a:p>
        </p:txBody>
      </p:sp>
    </p:spTree>
    <p:extLst>
      <p:ext uri="{BB962C8B-B14F-4D97-AF65-F5344CB8AC3E}">
        <p14:creationId xmlns:p14="http://schemas.microsoft.com/office/powerpoint/2010/main" val="368594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26</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26</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26</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26</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529717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27</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27</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27</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27</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525933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28</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28</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28</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28</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409303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29</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29</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29</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29</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55169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0A83D08C-B19E-4520-8E65-357DE1548F60}" type="slidenum">
              <a:rPr lang="en-US" smtClean="0"/>
              <a:pPr eaLnBrk="1" hangingPunct="1">
                <a:defRPr/>
              </a:pPr>
              <a:t>3</a:t>
            </a:fld>
            <a:endParaRPr lang="en-US" dirty="0"/>
          </a:p>
        </p:txBody>
      </p:sp>
      <p:sp>
        <p:nvSpPr>
          <p:cNvPr id="56323"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7F567893-EF42-4E95-B4A3-07A0CF3B3E08}" type="slidenum">
              <a:rPr lang="en-US" altLang="en-US" sz="1200"/>
              <a:pPr algn="r" defTabSz="909684"/>
              <a:t>3</a:t>
            </a:fld>
            <a:endParaRPr lang="en-US" altLang="en-US" sz="1200" dirty="0"/>
          </a:p>
        </p:txBody>
      </p:sp>
      <p:sp>
        <p:nvSpPr>
          <p:cNvPr id="56324"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09927167-2459-4723-9A63-55226EA0A30D}" type="slidenum">
              <a:rPr lang="en-US" altLang="en-US" sz="1200"/>
              <a:pPr algn="r" defTabSz="909684"/>
              <a:t>3</a:t>
            </a:fld>
            <a:endParaRPr lang="en-US" altLang="en-US" sz="1200" dirty="0"/>
          </a:p>
        </p:txBody>
      </p:sp>
      <p:sp>
        <p:nvSpPr>
          <p:cNvPr id="56325" name="Slide Image Placeholder 1"/>
          <p:cNvSpPr>
            <a:spLocks noGrp="1" noRot="1" noChangeAspect="1" noTextEdit="1"/>
          </p:cNvSpPr>
          <p:nvPr>
            <p:ph type="sldImg"/>
          </p:nvPr>
        </p:nvSpPr>
        <p:spPr>
          <a:xfrm>
            <a:off x="414338" y="700088"/>
            <a:ext cx="6186487" cy="3481387"/>
          </a:xfrm>
          <a:ln/>
        </p:spPr>
      </p:sp>
      <p:sp>
        <p:nvSpPr>
          <p:cNvPr id="56326" name="Notes Placeholder 2"/>
          <p:cNvSpPr>
            <a:spLocks noGrp="1"/>
          </p:cNvSpPr>
          <p:nvPr>
            <p:ph type="body" idx="1"/>
          </p:nvPr>
        </p:nvSpPr>
        <p:spPr>
          <a:xfrm>
            <a:off x="934932" y="4415158"/>
            <a:ext cx="5140537" cy="4180526"/>
          </a:xfrm>
          <a:noFill/>
          <a:ln/>
        </p:spPr>
        <p:txBody>
          <a:bodyPr lIns="92750" tIns="46376" rIns="92750" bIns="46376"/>
          <a:lstStyle/>
          <a:p>
            <a:pPr eaLnBrk="1" hangingPunct="1"/>
            <a:endParaRPr lang="en-US" altLang="en-US" dirty="0"/>
          </a:p>
        </p:txBody>
      </p:sp>
      <p:sp>
        <p:nvSpPr>
          <p:cNvPr id="56327" name="Slide Number Placeholder 3"/>
          <p:cNvSpPr txBox="1">
            <a:spLocks noGrp="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1D407F8D-F9A5-47EA-8C97-558437D9F946}" type="slidenum">
              <a:rPr lang="en-US" altLang="en-US" sz="1200">
                <a:latin typeface="Times New Roman" pitchFamily="18" charset="0"/>
              </a:rPr>
              <a:pPr algn="r" defTabSz="922364"/>
              <a:t>3</a:t>
            </a:fld>
            <a:endParaRPr lang="en-US" altLang="en-US" sz="1200" dirty="0">
              <a:latin typeface="Times New Roman" pitchFamily="18" charset="0"/>
            </a:endParaRPr>
          </a:p>
        </p:txBody>
      </p:sp>
    </p:spTree>
    <p:extLst>
      <p:ext uri="{BB962C8B-B14F-4D97-AF65-F5344CB8AC3E}">
        <p14:creationId xmlns:p14="http://schemas.microsoft.com/office/powerpoint/2010/main" val="2485205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30</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30</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30</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30</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599914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31</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31</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31</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31</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1836257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0A83D08C-B19E-4520-8E65-357DE1548F60}" type="slidenum">
              <a:rPr lang="en-US" smtClean="0"/>
              <a:pPr eaLnBrk="1" hangingPunct="1">
                <a:defRPr/>
              </a:pPr>
              <a:t>32</a:t>
            </a:fld>
            <a:endParaRPr lang="en-US" dirty="0"/>
          </a:p>
        </p:txBody>
      </p:sp>
      <p:sp>
        <p:nvSpPr>
          <p:cNvPr id="56323"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7F567893-EF42-4E95-B4A3-07A0CF3B3E08}" type="slidenum">
              <a:rPr lang="en-US" altLang="en-US" sz="1200"/>
              <a:pPr algn="r" defTabSz="909684"/>
              <a:t>32</a:t>
            </a:fld>
            <a:endParaRPr lang="en-US" altLang="en-US" sz="1200" dirty="0"/>
          </a:p>
        </p:txBody>
      </p:sp>
      <p:sp>
        <p:nvSpPr>
          <p:cNvPr id="56324"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09927167-2459-4723-9A63-55226EA0A30D}" type="slidenum">
              <a:rPr lang="en-US" altLang="en-US" sz="1200"/>
              <a:pPr algn="r" defTabSz="909684"/>
              <a:t>32</a:t>
            </a:fld>
            <a:endParaRPr lang="en-US" altLang="en-US" sz="1200" dirty="0"/>
          </a:p>
        </p:txBody>
      </p:sp>
      <p:sp>
        <p:nvSpPr>
          <p:cNvPr id="56325" name="Slide Image Placeholder 1"/>
          <p:cNvSpPr>
            <a:spLocks noGrp="1" noRot="1" noChangeAspect="1" noTextEdit="1"/>
          </p:cNvSpPr>
          <p:nvPr>
            <p:ph type="sldImg"/>
          </p:nvPr>
        </p:nvSpPr>
        <p:spPr>
          <a:xfrm>
            <a:off x="414338" y="700088"/>
            <a:ext cx="6186487" cy="3481387"/>
          </a:xfrm>
          <a:ln/>
        </p:spPr>
      </p:sp>
      <p:sp>
        <p:nvSpPr>
          <p:cNvPr id="56326" name="Notes Placeholder 2"/>
          <p:cNvSpPr>
            <a:spLocks noGrp="1"/>
          </p:cNvSpPr>
          <p:nvPr>
            <p:ph type="body" idx="1"/>
          </p:nvPr>
        </p:nvSpPr>
        <p:spPr>
          <a:xfrm>
            <a:off x="934932" y="4415158"/>
            <a:ext cx="5140537" cy="4180526"/>
          </a:xfrm>
          <a:noFill/>
          <a:ln/>
        </p:spPr>
        <p:txBody>
          <a:bodyPr lIns="92750" tIns="46376" rIns="92750" bIns="46376"/>
          <a:lstStyle/>
          <a:p>
            <a:pPr eaLnBrk="1" hangingPunct="1"/>
            <a:endParaRPr lang="en-US" altLang="en-US" dirty="0"/>
          </a:p>
        </p:txBody>
      </p:sp>
      <p:sp>
        <p:nvSpPr>
          <p:cNvPr id="56327" name="Slide Number Placeholder 3"/>
          <p:cNvSpPr txBox="1">
            <a:spLocks noGrp="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1D407F8D-F9A5-47EA-8C97-558437D9F946}" type="slidenum">
              <a:rPr lang="en-US" altLang="en-US" sz="1200">
                <a:latin typeface="Times New Roman" pitchFamily="18" charset="0"/>
              </a:rPr>
              <a:pPr algn="r" defTabSz="922364"/>
              <a:t>32</a:t>
            </a:fld>
            <a:endParaRPr lang="en-US" altLang="en-US" sz="1200" dirty="0">
              <a:latin typeface="Times New Roman" pitchFamily="18" charset="0"/>
            </a:endParaRPr>
          </a:p>
        </p:txBody>
      </p:sp>
    </p:spTree>
    <p:extLst>
      <p:ext uri="{BB962C8B-B14F-4D97-AF65-F5344CB8AC3E}">
        <p14:creationId xmlns:p14="http://schemas.microsoft.com/office/powerpoint/2010/main" val="3107977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33</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33</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33</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33</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2793154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34</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34</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34</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34</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440850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35</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35</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35</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35</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1552031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0A83D08C-B19E-4520-8E65-357DE1548F60}" type="slidenum">
              <a:rPr lang="en-US" smtClean="0"/>
              <a:pPr eaLnBrk="1" hangingPunct="1">
                <a:defRPr/>
              </a:pPr>
              <a:t>36</a:t>
            </a:fld>
            <a:endParaRPr lang="en-US" dirty="0"/>
          </a:p>
        </p:txBody>
      </p:sp>
      <p:sp>
        <p:nvSpPr>
          <p:cNvPr id="56323"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7F567893-EF42-4E95-B4A3-07A0CF3B3E08}" type="slidenum">
              <a:rPr lang="en-US" altLang="en-US" sz="1200"/>
              <a:pPr algn="r" defTabSz="909684"/>
              <a:t>36</a:t>
            </a:fld>
            <a:endParaRPr lang="en-US" altLang="en-US" sz="1200" dirty="0"/>
          </a:p>
        </p:txBody>
      </p:sp>
      <p:sp>
        <p:nvSpPr>
          <p:cNvPr id="56324"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09927167-2459-4723-9A63-55226EA0A30D}" type="slidenum">
              <a:rPr lang="en-US" altLang="en-US" sz="1200"/>
              <a:pPr algn="r" defTabSz="909684"/>
              <a:t>36</a:t>
            </a:fld>
            <a:endParaRPr lang="en-US" altLang="en-US" sz="1200" dirty="0"/>
          </a:p>
        </p:txBody>
      </p:sp>
      <p:sp>
        <p:nvSpPr>
          <p:cNvPr id="56325" name="Slide Image Placeholder 1"/>
          <p:cNvSpPr>
            <a:spLocks noGrp="1" noRot="1" noChangeAspect="1" noTextEdit="1"/>
          </p:cNvSpPr>
          <p:nvPr>
            <p:ph type="sldImg"/>
          </p:nvPr>
        </p:nvSpPr>
        <p:spPr>
          <a:xfrm>
            <a:off x="414338" y="700088"/>
            <a:ext cx="6186487" cy="3481387"/>
          </a:xfrm>
          <a:ln/>
        </p:spPr>
      </p:sp>
      <p:sp>
        <p:nvSpPr>
          <p:cNvPr id="56326" name="Notes Placeholder 2"/>
          <p:cNvSpPr>
            <a:spLocks noGrp="1"/>
          </p:cNvSpPr>
          <p:nvPr>
            <p:ph type="body" idx="1"/>
          </p:nvPr>
        </p:nvSpPr>
        <p:spPr>
          <a:xfrm>
            <a:off x="934932" y="4415158"/>
            <a:ext cx="5140537" cy="4180526"/>
          </a:xfrm>
          <a:noFill/>
          <a:ln/>
        </p:spPr>
        <p:txBody>
          <a:bodyPr lIns="92750" tIns="46376" rIns="92750" bIns="46376"/>
          <a:lstStyle/>
          <a:p>
            <a:pPr eaLnBrk="1" hangingPunct="1"/>
            <a:endParaRPr lang="en-US" altLang="en-US" dirty="0"/>
          </a:p>
        </p:txBody>
      </p:sp>
      <p:sp>
        <p:nvSpPr>
          <p:cNvPr id="56327" name="Slide Number Placeholder 3"/>
          <p:cNvSpPr txBox="1">
            <a:spLocks noGrp="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1D407F8D-F9A5-47EA-8C97-558437D9F946}" type="slidenum">
              <a:rPr lang="en-US" altLang="en-US" sz="1200">
                <a:latin typeface="Times New Roman" pitchFamily="18" charset="0"/>
              </a:rPr>
              <a:pPr algn="r" defTabSz="922364"/>
              <a:t>36</a:t>
            </a:fld>
            <a:endParaRPr lang="en-US" altLang="en-US" sz="1200" dirty="0">
              <a:latin typeface="Times New Roman" pitchFamily="18" charset="0"/>
            </a:endParaRPr>
          </a:p>
        </p:txBody>
      </p:sp>
    </p:spTree>
    <p:extLst>
      <p:ext uri="{BB962C8B-B14F-4D97-AF65-F5344CB8AC3E}">
        <p14:creationId xmlns:p14="http://schemas.microsoft.com/office/powerpoint/2010/main" val="787446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37</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37</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37</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37</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84419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38</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38</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38</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38</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993177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39</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39</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39</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39</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29395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4</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4</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4</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4</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564947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40</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40</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40</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40</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768486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0A83D08C-B19E-4520-8E65-357DE1548F60}" type="slidenum">
              <a:rPr lang="en-US" smtClean="0"/>
              <a:pPr eaLnBrk="1" hangingPunct="1">
                <a:defRPr/>
              </a:pPr>
              <a:t>41</a:t>
            </a:fld>
            <a:endParaRPr lang="en-US" dirty="0"/>
          </a:p>
        </p:txBody>
      </p:sp>
      <p:sp>
        <p:nvSpPr>
          <p:cNvPr id="56323"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7F567893-EF42-4E95-B4A3-07A0CF3B3E08}" type="slidenum">
              <a:rPr lang="en-US" altLang="en-US" sz="1200"/>
              <a:pPr algn="r" defTabSz="909684"/>
              <a:t>41</a:t>
            </a:fld>
            <a:endParaRPr lang="en-US" altLang="en-US" sz="1200" dirty="0"/>
          </a:p>
        </p:txBody>
      </p:sp>
      <p:sp>
        <p:nvSpPr>
          <p:cNvPr id="56324"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09927167-2459-4723-9A63-55226EA0A30D}" type="slidenum">
              <a:rPr lang="en-US" altLang="en-US" sz="1200"/>
              <a:pPr algn="r" defTabSz="909684"/>
              <a:t>41</a:t>
            </a:fld>
            <a:endParaRPr lang="en-US" altLang="en-US" sz="1200" dirty="0"/>
          </a:p>
        </p:txBody>
      </p:sp>
      <p:sp>
        <p:nvSpPr>
          <p:cNvPr id="56325" name="Slide Image Placeholder 1"/>
          <p:cNvSpPr>
            <a:spLocks noGrp="1" noRot="1" noChangeAspect="1" noTextEdit="1"/>
          </p:cNvSpPr>
          <p:nvPr>
            <p:ph type="sldImg"/>
          </p:nvPr>
        </p:nvSpPr>
        <p:spPr>
          <a:xfrm>
            <a:off x="414338" y="700088"/>
            <a:ext cx="6186487" cy="3481387"/>
          </a:xfrm>
          <a:ln/>
        </p:spPr>
      </p:sp>
      <p:sp>
        <p:nvSpPr>
          <p:cNvPr id="56326" name="Notes Placeholder 2"/>
          <p:cNvSpPr>
            <a:spLocks noGrp="1"/>
          </p:cNvSpPr>
          <p:nvPr>
            <p:ph type="body" idx="1"/>
          </p:nvPr>
        </p:nvSpPr>
        <p:spPr>
          <a:xfrm>
            <a:off x="934932" y="4415158"/>
            <a:ext cx="5140537" cy="4180526"/>
          </a:xfrm>
          <a:noFill/>
          <a:ln/>
        </p:spPr>
        <p:txBody>
          <a:bodyPr lIns="92750" tIns="46376" rIns="92750" bIns="46376"/>
          <a:lstStyle/>
          <a:p>
            <a:pPr eaLnBrk="1" hangingPunct="1"/>
            <a:endParaRPr lang="en-US" altLang="en-US" dirty="0"/>
          </a:p>
        </p:txBody>
      </p:sp>
      <p:sp>
        <p:nvSpPr>
          <p:cNvPr id="56327" name="Slide Number Placeholder 3"/>
          <p:cNvSpPr txBox="1">
            <a:spLocks noGrp="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1D407F8D-F9A5-47EA-8C97-558437D9F946}" type="slidenum">
              <a:rPr lang="en-US" altLang="en-US" sz="1200">
                <a:latin typeface="Times New Roman" pitchFamily="18" charset="0"/>
              </a:rPr>
              <a:pPr algn="r" defTabSz="922364"/>
              <a:t>41</a:t>
            </a:fld>
            <a:endParaRPr lang="en-US" altLang="en-US" sz="1200" dirty="0">
              <a:latin typeface="Times New Roman" pitchFamily="18" charset="0"/>
            </a:endParaRPr>
          </a:p>
        </p:txBody>
      </p:sp>
    </p:spTree>
    <p:extLst>
      <p:ext uri="{BB962C8B-B14F-4D97-AF65-F5344CB8AC3E}">
        <p14:creationId xmlns:p14="http://schemas.microsoft.com/office/powerpoint/2010/main" val="3697175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42</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42</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42</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42</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04127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43</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43</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43</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43</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958392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2115" indent="-289274" eaLnBrk="0" hangingPunct="0">
              <a:defRPr>
                <a:solidFill>
                  <a:schemeClr val="tx1"/>
                </a:solidFill>
                <a:latin typeface="Arial" charset="0"/>
              </a:defRPr>
            </a:lvl2pPr>
            <a:lvl3pPr marL="1157099" indent="-231420" eaLnBrk="0" hangingPunct="0">
              <a:defRPr>
                <a:solidFill>
                  <a:schemeClr val="tx1"/>
                </a:solidFill>
                <a:latin typeface="Arial" charset="0"/>
              </a:defRPr>
            </a:lvl3pPr>
            <a:lvl4pPr marL="1619941" indent="-231420" eaLnBrk="0" hangingPunct="0">
              <a:defRPr>
                <a:solidFill>
                  <a:schemeClr val="tx1"/>
                </a:solidFill>
                <a:latin typeface="Arial" charset="0"/>
              </a:defRPr>
            </a:lvl4pPr>
            <a:lvl5pPr marL="2082780" indent="-231420" eaLnBrk="0" hangingPunct="0">
              <a:defRPr>
                <a:solidFill>
                  <a:schemeClr val="tx1"/>
                </a:solidFill>
                <a:latin typeface="Arial" charset="0"/>
              </a:defRPr>
            </a:lvl5pPr>
            <a:lvl6pPr marL="2545621" indent="-231420" eaLnBrk="0" fontAlgn="base" hangingPunct="0">
              <a:spcBef>
                <a:spcPct val="0"/>
              </a:spcBef>
              <a:spcAft>
                <a:spcPct val="0"/>
              </a:spcAft>
              <a:defRPr>
                <a:solidFill>
                  <a:schemeClr val="tx1"/>
                </a:solidFill>
                <a:latin typeface="Arial" charset="0"/>
              </a:defRPr>
            </a:lvl6pPr>
            <a:lvl7pPr marL="3008458" indent="-231420" eaLnBrk="0" fontAlgn="base" hangingPunct="0">
              <a:spcBef>
                <a:spcPct val="0"/>
              </a:spcBef>
              <a:spcAft>
                <a:spcPct val="0"/>
              </a:spcAft>
              <a:defRPr>
                <a:solidFill>
                  <a:schemeClr val="tx1"/>
                </a:solidFill>
                <a:latin typeface="Arial" charset="0"/>
              </a:defRPr>
            </a:lvl7pPr>
            <a:lvl8pPr marL="3471298" indent="-231420" eaLnBrk="0" fontAlgn="base" hangingPunct="0">
              <a:spcBef>
                <a:spcPct val="0"/>
              </a:spcBef>
              <a:spcAft>
                <a:spcPct val="0"/>
              </a:spcAft>
              <a:defRPr>
                <a:solidFill>
                  <a:schemeClr val="tx1"/>
                </a:solidFill>
                <a:latin typeface="Arial" charset="0"/>
              </a:defRPr>
            </a:lvl8pPr>
            <a:lvl9pPr marL="3934139" indent="-231420" eaLnBrk="0" fontAlgn="base" hangingPunct="0">
              <a:spcBef>
                <a:spcPct val="0"/>
              </a:spcBef>
              <a:spcAft>
                <a:spcPct val="0"/>
              </a:spcAft>
              <a:defRPr>
                <a:solidFill>
                  <a:schemeClr val="tx1"/>
                </a:solidFill>
                <a:latin typeface="Arial" charset="0"/>
              </a:defRPr>
            </a:lvl9pPr>
          </a:lstStyle>
          <a:p>
            <a:pPr eaLnBrk="1" hangingPunct="1">
              <a:defRPr/>
            </a:pPr>
            <a:fld id="{996292DE-9AF2-45C3-A1E7-C9BD9AAB7298}" type="slidenum">
              <a:rPr lang="en-US" smtClean="0"/>
              <a:pPr eaLnBrk="1" hangingPunct="1">
                <a:defRPr/>
              </a:pPr>
              <a:t>44</a:t>
            </a:fld>
            <a:endParaRPr lang="en-US" dirty="0"/>
          </a:p>
        </p:txBody>
      </p:sp>
      <p:sp>
        <p:nvSpPr>
          <p:cNvPr id="53251" name="Rectangle 7"/>
          <p:cNvSpPr txBox="1">
            <a:spLocks noGrp="1" noChangeArrowheads="1"/>
          </p:cNvSpPr>
          <p:nvPr/>
        </p:nvSpPr>
        <p:spPr bwMode="auto">
          <a:xfrm>
            <a:off x="3914610" y="8828430"/>
            <a:ext cx="2994536" cy="464404"/>
          </a:xfrm>
          <a:prstGeom prst="rect">
            <a:avLst/>
          </a:prstGeom>
          <a:noFill/>
          <a:ln w="9525">
            <a:noFill/>
            <a:miter lim="800000"/>
            <a:headEnd/>
            <a:tailEnd/>
          </a:ln>
        </p:spPr>
        <p:txBody>
          <a:bodyPr lIns="92554" tIns="46276" rIns="92554" bIns="46276" anchor="b"/>
          <a:lstStyle/>
          <a:p>
            <a:pPr algn="r" defTabSz="904050"/>
            <a:fld id="{6EF7C24C-EA3E-4E0A-BC94-49196CC9DEDF}" type="slidenum">
              <a:rPr lang="en-US" altLang="en-US" sz="1200"/>
              <a:pPr algn="r" defTabSz="904050"/>
              <a:t>44</a:t>
            </a:fld>
            <a:endParaRPr lang="en-US" altLang="en-US" sz="1200" dirty="0"/>
          </a:p>
        </p:txBody>
      </p:sp>
      <p:sp>
        <p:nvSpPr>
          <p:cNvPr id="53252" name="Rectangle 7"/>
          <p:cNvSpPr txBox="1">
            <a:spLocks noGrp="1" noChangeArrowheads="1"/>
          </p:cNvSpPr>
          <p:nvPr/>
        </p:nvSpPr>
        <p:spPr bwMode="auto">
          <a:xfrm>
            <a:off x="3914610" y="8828430"/>
            <a:ext cx="2994536" cy="464404"/>
          </a:xfrm>
          <a:prstGeom prst="rect">
            <a:avLst/>
          </a:prstGeom>
          <a:noFill/>
          <a:ln w="9525">
            <a:noFill/>
            <a:miter lim="800000"/>
            <a:headEnd/>
            <a:tailEnd/>
          </a:ln>
        </p:spPr>
        <p:txBody>
          <a:bodyPr lIns="92540" tIns="46269" rIns="92540" bIns="46269" anchor="b"/>
          <a:lstStyle/>
          <a:p>
            <a:pPr algn="r" defTabSz="904050"/>
            <a:fld id="{CDDF8E72-E944-4212-B5F6-FDD97D468C77}" type="slidenum">
              <a:rPr lang="en-US" altLang="en-US" sz="1200"/>
              <a:pPr algn="r" defTabSz="904050"/>
              <a:t>44</a:t>
            </a:fld>
            <a:endParaRPr lang="en-US" altLang="en-US" sz="1200" dirty="0"/>
          </a:p>
        </p:txBody>
      </p:sp>
      <p:sp>
        <p:nvSpPr>
          <p:cNvPr id="53253" name="Slide Image Placeholder 1"/>
          <p:cNvSpPr>
            <a:spLocks noGrp="1" noRot="1" noChangeAspect="1" noTextEdit="1"/>
          </p:cNvSpPr>
          <p:nvPr>
            <p:ph type="sldImg"/>
          </p:nvPr>
        </p:nvSpPr>
        <p:spPr>
          <a:xfrm>
            <a:off x="365125" y="700088"/>
            <a:ext cx="6183313" cy="3479800"/>
          </a:xfrm>
          <a:ln/>
        </p:spPr>
      </p:sp>
      <p:sp>
        <p:nvSpPr>
          <p:cNvPr id="53254" name="Notes Placeholder 2"/>
          <p:cNvSpPr>
            <a:spLocks noGrp="1"/>
          </p:cNvSpPr>
          <p:nvPr>
            <p:ph type="body" idx="1"/>
          </p:nvPr>
        </p:nvSpPr>
        <p:spPr>
          <a:xfrm>
            <a:off x="921637" y="4414216"/>
            <a:ext cx="5067434" cy="4179634"/>
          </a:xfrm>
          <a:noFill/>
          <a:ln/>
        </p:spPr>
        <p:txBody>
          <a:bodyPr lIns="92176" tIns="46088" rIns="92176" bIns="46088"/>
          <a:lstStyle/>
          <a:p>
            <a:pPr eaLnBrk="1" hangingPunct="1"/>
            <a:endParaRPr lang="en-US" altLang="en-US" dirty="0"/>
          </a:p>
        </p:txBody>
      </p:sp>
      <p:sp>
        <p:nvSpPr>
          <p:cNvPr id="53255" name="Slide Number Placeholder 3"/>
          <p:cNvSpPr txBox="1">
            <a:spLocks noGrp="1"/>
          </p:cNvSpPr>
          <p:nvPr/>
        </p:nvSpPr>
        <p:spPr bwMode="auto">
          <a:xfrm>
            <a:off x="3914611" y="8828429"/>
            <a:ext cx="2996097" cy="465988"/>
          </a:xfrm>
          <a:prstGeom prst="rect">
            <a:avLst/>
          </a:prstGeom>
          <a:noFill/>
          <a:ln w="9525">
            <a:noFill/>
            <a:miter lim="800000"/>
            <a:headEnd/>
            <a:tailEnd/>
          </a:ln>
        </p:spPr>
        <p:txBody>
          <a:bodyPr lIns="92176" tIns="46088" rIns="92176" bIns="46088" anchor="b"/>
          <a:lstStyle/>
          <a:p>
            <a:pPr algn="r" defTabSz="916650"/>
            <a:fld id="{62E2BB37-31BD-4022-9FD1-917DEC5EB893}" type="slidenum">
              <a:rPr lang="en-US" altLang="en-US" sz="1200">
                <a:latin typeface="Times New Roman" pitchFamily="18" charset="0"/>
              </a:rPr>
              <a:pPr algn="r" defTabSz="916650"/>
              <a:t>44</a:t>
            </a:fld>
            <a:endParaRPr lang="en-US" altLang="en-US" sz="1200" dirty="0">
              <a:latin typeface="Times New Roman" pitchFamily="18" charset="0"/>
            </a:endParaRPr>
          </a:p>
        </p:txBody>
      </p:sp>
    </p:spTree>
    <p:extLst>
      <p:ext uri="{BB962C8B-B14F-4D97-AF65-F5344CB8AC3E}">
        <p14:creationId xmlns:p14="http://schemas.microsoft.com/office/powerpoint/2010/main" val="362305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5</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5</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5</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5</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188899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6</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6</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6</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6</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299779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7</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7</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7</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7</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4271438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8</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8</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8</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8</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384347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6803" indent="-291078" eaLnBrk="0" hangingPunct="0">
              <a:defRPr>
                <a:solidFill>
                  <a:schemeClr val="tx1"/>
                </a:solidFill>
                <a:latin typeface="Arial" charset="0"/>
              </a:defRPr>
            </a:lvl2pPr>
            <a:lvl3pPr marL="1164311" indent="-232863" eaLnBrk="0" hangingPunct="0">
              <a:defRPr>
                <a:solidFill>
                  <a:schemeClr val="tx1"/>
                </a:solidFill>
                <a:latin typeface="Arial" charset="0"/>
              </a:defRPr>
            </a:lvl3pPr>
            <a:lvl4pPr marL="1630037" indent="-232863" eaLnBrk="0" hangingPunct="0">
              <a:defRPr>
                <a:solidFill>
                  <a:schemeClr val="tx1"/>
                </a:solidFill>
                <a:latin typeface="Arial" charset="0"/>
              </a:defRPr>
            </a:lvl4pPr>
            <a:lvl5pPr marL="2095763" indent="-232863" eaLnBrk="0" hangingPunct="0">
              <a:defRPr>
                <a:solidFill>
                  <a:schemeClr val="tx1"/>
                </a:solidFill>
                <a:latin typeface="Arial" charset="0"/>
              </a:defRPr>
            </a:lvl5pPr>
            <a:lvl6pPr marL="2561489" indent="-232863" eaLnBrk="0" fontAlgn="base" hangingPunct="0">
              <a:spcBef>
                <a:spcPct val="0"/>
              </a:spcBef>
              <a:spcAft>
                <a:spcPct val="0"/>
              </a:spcAft>
              <a:defRPr>
                <a:solidFill>
                  <a:schemeClr val="tx1"/>
                </a:solidFill>
                <a:latin typeface="Arial" charset="0"/>
              </a:defRPr>
            </a:lvl6pPr>
            <a:lvl7pPr marL="3027212" indent="-232863" eaLnBrk="0" fontAlgn="base" hangingPunct="0">
              <a:spcBef>
                <a:spcPct val="0"/>
              </a:spcBef>
              <a:spcAft>
                <a:spcPct val="0"/>
              </a:spcAft>
              <a:defRPr>
                <a:solidFill>
                  <a:schemeClr val="tx1"/>
                </a:solidFill>
                <a:latin typeface="Arial" charset="0"/>
              </a:defRPr>
            </a:lvl7pPr>
            <a:lvl8pPr marL="3492936" indent="-232863" eaLnBrk="0" fontAlgn="base" hangingPunct="0">
              <a:spcBef>
                <a:spcPct val="0"/>
              </a:spcBef>
              <a:spcAft>
                <a:spcPct val="0"/>
              </a:spcAft>
              <a:defRPr>
                <a:solidFill>
                  <a:schemeClr val="tx1"/>
                </a:solidFill>
                <a:latin typeface="Arial" charset="0"/>
              </a:defRPr>
            </a:lvl8pPr>
            <a:lvl9pPr marL="3958662" indent="-232863" eaLnBrk="0" fontAlgn="base" hangingPunct="0">
              <a:spcBef>
                <a:spcPct val="0"/>
              </a:spcBef>
              <a:spcAft>
                <a:spcPct val="0"/>
              </a:spcAft>
              <a:defRPr>
                <a:solidFill>
                  <a:schemeClr val="tx1"/>
                </a:solidFill>
                <a:latin typeface="Arial" charset="0"/>
              </a:defRPr>
            </a:lvl9pPr>
          </a:lstStyle>
          <a:p>
            <a:pPr eaLnBrk="1" hangingPunct="1">
              <a:defRPr/>
            </a:pPr>
            <a:fld id="{D0ED1F70-C09F-45BD-94AD-7591039406F9}" type="slidenum">
              <a:rPr lang="en-US" smtClean="0"/>
              <a:pPr eaLnBrk="1" hangingPunct="1">
                <a:defRPr/>
              </a:pPr>
              <a:t>9</a:t>
            </a:fld>
            <a:endParaRPr lang="en-US" dirty="0"/>
          </a:p>
        </p:txBody>
      </p:sp>
      <p:sp>
        <p:nvSpPr>
          <p:cNvPr id="59395"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31" tIns="46565" rIns="93131" bIns="46565" anchor="b"/>
          <a:lstStyle/>
          <a:p>
            <a:pPr algn="r" defTabSz="909684"/>
            <a:fld id="{1FD5B81D-E963-42CF-A1DA-5054DB09D144}" type="slidenum">
              <a:rPr lang="en-US" altLang="en-US" sz="1200"/>
              <a:pPr algn="r" defTabSz="909684"/>
              <a:t>9</a:t>
            </a:fld>
            <a:endParaRPr lang="en-US" altLang="en-US" sz="1200" dirty="0"/>
          </a:p>
        </p:txBody>
      </p:sp>
      <p:sp>
        <p:nvSpPr>
          <p:cNvPr id="59396" name="Rectangle 7"/>
          <p:cNvSpPr txBox="1">
            <a:spLocks noGrp="1" noChangeArrowheads="1"/>
          </p:cNvSpPr>
          <p:nvPr/>
        </p:nvSpPr>
        <p:spPr bwMode="auto">
          <a:xfrm>
            <a:off x="3971081" y="8830313"/>
            <a:ext cx="3037735" cy="464503"/>
          </a:xfrm>
          <a:prstGeom prst="rect">
            <a:avLst/>
          </a:prstGeom>
          <a:noFill/>
          <a:ln w="9525">
            <a:noFill/>
            <a:miter lim="800000"/>
            <a:headEnd/>
            <a:tailEnd/>
          </a:ln>
        </p:spPr>
        <p:txBody>
          <a:bodyPr lIns="93117" tIns="46558" rIns="93117" bIns="46558" anchor="b"/>
          <a:lstStyle/>
          <a:p>
            <a:pPr algn="r" defTabSz="909684"/>
            <a:fld id="{7BDC72B2-9FDA-42E3-8197-C33552025784}" type="slidenum">
              <a:rPr lang="en-US" altLang="en-US" sz="1200"/>
              <a:pPr algn="r" defTabSz="909684"/>
              <a:t>9</a:t>
            </a:fld>
            <a:endParaRPr lang="en-US" altLang="en-US" sz="1200" dirty="0"/>
          </a:p>
        </p:txBody>
      </p:sp>
      <p:sp>
        <p:nvSpPr>
          <p:cNvPr id="59397" name="Rectangle 7"/>
          <p:cNvSpPr txBox="1">
            <a:spLocks noGrp="1" noChangeArrowheads="1"/>
          </p:cNvSpPr>
          <p:nvPr/>
        </p:nvSpPr>
        <p:spPr bwMode="auto">
          <a:xfrm>
            <a:off x="3971083" y="8830312"/>
            <a:ext cx="3039319" cy="466088"/>
          </a:xfrm>
          <a:prstGeom prst="rect">
            <a:avLst/>
          </a:prstGeom>
          <a:noFill/>
          <a:ln w="9525">
            <a:noFill/>
            <a:miter lim="800000"/>
            <a:headEnd/>
            <a:tailEnd/>
          </a:ln>
        </p:spPr>
        <p:txBody>
          <a:bodyPr lIns="92750" tIns="46376" rIns="92750" bIns="46376" anchor="b"/>
          <a:lstStyle/>
          <a:p>
            <a:pPr algn="r" defTabSz="922364"/>
            <a:fld id="{CC0EF5CF-8AEC-44F3-8A05-44510E1EF949}" type="slidenum">
              <a:rPr lang="en-US" altLang="en-US" sz="1200">
                <a:latin typeface="Times New Roman" pitchFamily="18" charset="0"/>
              </a:rPr>
              <a:pPr algn="r" defTabSz="922364"/>
              <a:t>9</a:t>
            </a:fld>
            <a:endParaRPr lang="en-US" altLang="en-US" sz="1200" dirty="0">
              <a:latin typeface="Times New Roman" pitchFamily="18" charset="0"/>
            </a:endParaRPr>
          </a:p>
        </p:txBody>
      </p:sp>
      <p:sp>
        <p:nvSpPr>
          <p:cNvPr id="59398" name="Rectangle 2"/>
          <p:cNvSpPr>
            <a:spLocks noGrp="1" noRot="1" noChangeAspect="1" noChangeArrowheads="1" noTextEdit="1"/>
          </p:cNvSpPr>
          <p:nvPr>
            <p:ph type="sldImg"/>
          </p:nvPr>
        </p:nvSpPr>
        <p:spPr>
          <a:xfrm>
            <a:off x="417513" y="698500"/>
            <a:ext cx="6188075" cy="3482975"/>
          </a:xfrm>
          <a:ln/>
        </p:spPr>
      </p:sp>
      <p:sp>
        <p:nvSpPr>
          <p:cNvPr id="59399" name="Rectangle 3"/>
          <p:cNvSpPr>
            <a:spLocks noGrp="1" noChangeArrowheads="1"/>
          </p:cNvSpPr>
          <p:nvPr>
            <p:ph type="body" idx="1"/>
          </p:nvPr>
        </p:nvSpPr>
        <p:spPr>
          <a:xfrm>
            <a:off x="934932" y="4415158"/>
            <a:ext cx="5140537" cy="4182112"/>
          </a:xfrm>
          <a:noFill/>
          <a:ln/>
        </p:spPr>
        <p:txBody>
          <a:bodyPr lIns="92750" tIns="46376" rIns="92750" bIns="46376"/>
          <a:lstStyle/>
          <a:p>
            <a:pPr eaLnBrk="1" hangingPunct="1"/>
            <a:endParaRPr lang="en-US" altLang="en-US" dirty="0"/>
          </a:p>
        </p:txBody>
      </p:sp>
    </p:spTree>
    <p:extLst>
      <p:ext uri="{BB962C8B-B14F-4D97-AF65-F5344CB8AC3E}">
        <p14:creationId xmlns:p14="http://schemas.microsoft.com/office/powerpoint/2010/main" val="146137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300" y="329184"/>
            <a:ext cx="11373111"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557989" y="434162"/>
            <a:ext cx="11072861"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962917" y="1820206"/>
            <a:ext cx="10360501"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962917" y="3685032"/>
            <a:ext cx="10360501"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11" name="Slide Number Placeholder 10"/>
          <p:cNvSpPr>
            <a:spLocks noGrp="1"/>
          </p:cNvSpPr>
          <p:nvPr>
            <p:ph type="sldNum" sz="quarter" idx="12"/>
          </p:nvPr>
        </p:nvSpPr>
        <p:spPr/>
        <p:txBody>
          <a:bodyPr/>
          <a:lstStyle/>
          <a:p>
            <a:pPr>
              <a:defRPr/>
            </a:pPr>
            <a:fld id="{286FAA6D-C3EA-46A5-9753-63FECE7992A6}"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386" y="4983480"/>
            <a:ext cx="10908998"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70386" y="530352"/>
            <a:ext cx="10908998"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A0F19BE-CAF1-4A65-9671-B86DE71FD0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33404"/>
            <a:ext cx="2640912"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11015" y="533403"/>
            <a:ext cx="7922736"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891F4F-E575-4327-B761-C5936FB34725}"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4"/>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86FAA6D-C3EA-46A5-9753-63FECE7992A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3378886-7D98-406C-83A0-74AB68EE1F28}"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9"/>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FCE2F1-AEF7-4ECC-B790-43C2241B729F}"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4"/>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4"/>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37EC0E3-607E-402A-814E-B52B2EC89CF8}"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3B2D90D-08D4-4309-95ED-FB0EEE3CBF80}"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3077409-133C-4EC7-8E84-6D5AB3312CBD}"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5B2C02B-1BA8-480A-A590-B5E5C82F0E9C}"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7"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7" y="1435102"/>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777FE92-875A-4078-B4F8-7C8364129F48}"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386" y="4983480"/>
            <a:ext cx="10908998" cy="1051560"/>
          </a:xfrm>
        </p:spPr>
        <p:txBody>
          <a:bodyPr/>
          <a:lstStyle/>
          <a:p>
            <a:r>
              <a:rPr kumimoji="0" lang="en-US"/>
              <a:t>Click to edit Master title style</a:t>
            </a:r>
          </a:p>
        </p:txBody>
      </p:sp>
      <p:sp>
        <p:nvSpPr>
          <p:cNvPr id="3" name="Content Placeholder 2"/>
          <p:cNvSpPr>
            <a:spLocks noGrp="1"/>
          </p:cNvSpPr>
          <p:nvPr>
            <p:ph idx="1"/>
          </p:nvPr>
        </p:nvSpPr>
        <p:spPr>
          <a:xfrm>
            <a:off x="670386" y="530352"/>
            <a:ext cx="10908998"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3378886-7D98-406C-83A0-74AB68EE1F28}"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1E24B58-86E2-4404-9D33-71EC75281FB6}"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A0F19BE-CAF1-4A65-9671-B86DE71FD012}"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891F4F-E575-4327-B761-C5936FB3472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300" y="329184"/>
            <a:ext cx="11373111"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557989" y="434162"/>
            <a:ext cx="11072861"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24296" y="4928616"/>
            <a:ext cx="10908998"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624296" y="5624484"/>
            <a:ext cx="10908998"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FCE2F1-AEF7-4ECC-B790-43C2241B729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85624" y="530352"/>
            <a:ext cx="5241195"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338830" y="530352"/>
            <a:ext cx="5241195"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37EC0E3-607E-402A-814E-B52B2EC89CF8}"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386" y="4983480"/>
            <a:ext cx="10908998"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809421" y="579438"/>
            <a:ext cx="5241195"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01278" y="579438"/>
            <a:ext cx="5241195"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809421" y="1447800"/>
            <a:ext cx="5241195"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01278" y="1447800"/>
            <a:ext cx="5241195"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3B2D90D-08D4-4309-95ED-FB0EEE3CBF8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3077409-133C-4EC7-8E84-6D5AB3312CB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300" y="329184"/>
            <a:ext cx="11373111"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5B2C02B-1BA8-480A-A590-B5E5C82F0E9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3122" y="533400"/>
            <a:ext cx="3961368"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7383206" y="1447802"/>
            <a:ext cx="3961368"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1014900" y="930144"/>
            <a:ext cx="6166606"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777FE92-875A-4078-B4F8-7C8364129F48}"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300" y="329184"/>
            <a:ext cx="11373111"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8532178" y="434162"/>
            <a:ext cx="3098666"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09441" y="5012056"/>
            <a:ext cx="10969943"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8614705" y="533400"/>
            <a:ext cx="2986262"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1E24B58-86E2-4404-9D33-71EC75281FB6}" type="slidenum">
              <a:rPr lang="en-US" smtClean="0"/>
              <a:pPr>
                <a:defRPr/>
              </a:pPr>
              <a:t>‹#›</a:t>
            </a:fld>
            <a:endParaRPr lang="en-US" dirty="0"/>
          </a:p>
        </p:txBody>
      </p:sp>
      <p:sp>
        <p:nvSpPr>
          <p:cNvPr id="3" name="Picture Placeholder 2"/>
          <p:cNvSpPr>
            <a:spLocks noGrp="1"/>
          </p:cNvSpPr>
          <p:nvPr>
            <p:ph type="pic" idx="1"/>
          </p:nvPr>
        </p:nvSpPr>
        <p:spPr>
          <a:xfrm>
            <a:off x="561828" y="435768"/>
            <a:ext cx="7898359"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300" y="329184"/>
            <a:ext cx="11373111"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557989" y="434162"/>
            <a:ext cx="11072861"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670386" y="4985590"/>
            <a:ext cx="10908998"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670386" y="530352"/>
            <a:ext cx="10908998"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5033793" y="6111884"/>
            <a:ext cx="3047206"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dirty="0"/>
          </a:p>
        </p:txBody>
      </p:sp>
      <p:sp>
        <p:nvSpPr>
          <p:cNvPr id="18" name="Footer Placeholder 17"/>
          <p:cNvSpPr>
            <a:spLocks noGrp="1"/>
          </p:cNvSpPr>
          <p:nvPr>
            <p:ph type="ftr" sz="quarter" idx="3"/>
          </p:nvPr>
        </p:nvSpPr>
        <p:spPr>
          <a:xfrm>
            <a:off x="8080999" y="6111884"/>
            <a:ext cx="3047206"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dirty="0"/>
          </a:p>
        </p:txBody>
      </p:sp>
      <p:sp>
        <p:nvSpPr>
          <p:cNvPr id="5" name="Slide Number Placeholder 4"/>
          <p:cNvSpPr>
            <a:spLocks noGrp="1"/>
          </p:cNvSpPr>
          <p:nvPr>
            <p:ph type="sldNum" sz="quarter" idx="4"/>
          </p:nvPr>
        </p:nvSpPr>
        <p:spPr>
          <a:xfrm>
            <a:off x="11128205" y="6111884"/>
            <a:ext cx="609441"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FDC1D5B3-A974-4384-9F72-C0274B1AA70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4"/>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9"/>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164515" y="6356359"/>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5326" y="6356359"/>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DC1D5B3-A974-4384-9F72-C0274B1AA70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chart" Target="../charts/chart2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hyperlink" Target="http://www.mclaughlinonline.com/"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0" y="1524000"/>
            <a:ext cx="11579384" cy="1143000"/>
          </a:xfrm>
        </p:spPr>
        <p:txBody>
          <a:bodyPr>
            <a:normAutofit/>
          </a:bodyPr>
          <a:lstStyle/>
          <a:p>
            <a:pPr eaLnBrk="1" hangingPunct="1"/>
            <a:br>
              <a:rPr lang="en-US" altLang="en-US" sz="3600" b="1" dirty="0">
                <a:solidFill>
                  <a:schemeClr val="tx1"/>
                </a:solidFill>
                <a:latin typeface="Calibri" pitchFamily="34" charset="0"/>
              </a:rPr>
            </a:br>
            <a:endParaRPr lang="en-US" altLang="en-US" sz="1600" b="1" i="1" dirty="0">
              <a:solidFill>
                <a:schemeClr val="tx1"/>
              </a:solidFill>
              <a:latin typeface="Calibri" pitchFamily="34" charset="0"/>
            </a:endParaRPr>
          </a:p>
        </p:txBody>
      </p:sp>
      <p:sp>
        <p:nvSpPr>
          <p:cNvPr id="6" name="TextBox 5"/>
          <p:cNvSpPr txBox="1"/>
          <p:nvPr/>
        </p:nvSpPr>
        <p:spPr>
          <a:xfrm>
            <a:off x="0" y="1674674"/>
            <a:ext cx="12188825" cy="1754326"/>
          </a:xfrm>
          <a:prstGeom prst="rect">
            <a:avLst/>
          </a:prstGeom>
          <a:noFill/>
          <a:ln>
            <a:noFill/>
          </a:ln>
        </p:spPr>
        <p:txBody>
          <a:bodyPr wrap="square" rtlCol="0">
            <a:spAutoFit/>
          </a:bodyPr>
          <a:lstStyle/>
          <a:p>
            <a:pPr algn="ctr"/>
            <a:r>
              <a:rPr lang="en-US" sz="5400" b="1" dirty="0">
                <a:solidFill>
                  <a:schemeClr val="tx1">
                    <a:lumMod val="85000"/>
                    <a:lumOff val="15000"/>
                  </a:schemeClr>
                </a:solidFill>
                <a:latin typeface="Calibri" pitchFamily="34" charset="0"/>
              </a:rPr>
              <a:t>National </a:t>
            </a:r>
            <a:r>
              <a:rPr lang="en-US" sz="5400" b="1">
                <a:solidFill>
                  <a:schemeClr val="tx1">
                    <a:lumMod val="85000"/>
                    <a:lumOff val="15000"/>
                  </a:schemeClr>
                </a:solidFill>
                <a:latin typeface="Calibri" pitchFamily="34" charset="0"/>
              </a:rPr>
              <a:t>Undergraduate Study</a:t>
            </a:r>
            <a:endParaRPr lang="en-US" sz="5400" b="1" dirty="0">
              <a:solidFill>
                <a:schemeClr val="tx1">
                  <a:lumMod val="85000"/>
                  <a:lumOff val="15000"/>
                </a:schemeClr>
              </a:solidFill>
              <a:latin typeface="Calibri" pitchFamily="34" charset="0"/>
            </a:endParaRPr>
          </a:p>
          <a:p>
            <a:pPr algn="ctr"/>
            <a:endParaRPr lang="en-US" sz="1000" b="1" dirty="0">
              <a:solidFill>
                <a:schemeClr val="tx1">
                  <a:lumMod val="85000"/>
                  <a:lumOff val="15000"/>
                </a:schemeClr>
              </a:solidFill>
              <a:latin typeface="Calibri" pitchFamily="34" charset="0"/>
            </a:endParaRPr>
          </a:p>
          <a:p>
            <a:pPr algn="ctr"/>
            <a:r>
              <a:rPr lang="en-US" sz="2800" b="1" i="1" dirty="0">
                <a:solidFill>
                  <a:schemeClr val="tx1">
                    <a:lumMod val="85000"/>
                    <a:lumOff val="15000"/>
                  </a:schemeClr>
                </a:solidFill>
                <a:latin typeface="Calibri" pitchFamily="34" charset="0"/>
              </a:rPr>
              <a:t>Sponsored By:</a:t>
            </a:r>
            <a:endParaRPr lang="en-US" sz="2400" b="1" i="1" dirty="0">
              <a:solidFill>
                <a:schemeClr val="tx1">
                  <a:lumMod val="85000"/>
                  <a:lumOff val="15000"/>
                </a:schemeClr>
              </a:solidFill>
              <a:latin typeface="Calibri" pitchFamily="34" charset="0"/>
            </a:endParaRPr>
          </a:p>
          <a:p>
            <a:pPr algn="ctr"/>
            <a:endParaRPr lang="en-US" sz="1600" b="1" i="1" dirty="0">
              <a:solidFill>
                <a:schemeClr val="tx1">
                  <a:lumMod val="85000"/>
                  <a:lumOff val="15000"/>
                </a:schemeClr>
              </a:solidFill>
              <a:latin typeface="Calibri" pitchFamily="34" charset="0"/>
            </a:endParaRPr>
          </a:p>
        </p:txBody>
      </p:sp>
      <p:sp>
        <p:nvSpPr>
          <p:cNvPr id="7" name="TextBox 6"/>
          <p:cNvSpPr txBox="1"/>
          <p:nvPr/>
        </p:nvSpPr>
        <p:spPr>
          <a:xfrm>
            <a:off x="0" y="5292804"/>
            <a:ext cx="12188825" cy="1107996"/>
          </a:xfrm>
          <a:prstGeom prst="rect">
            <a:avLst/>
          </a:prstGeom>
          <a:noFill/>
        </p:spPr>
        <p:txBody>
          <a:bodyPr wrap="square" rtlCol="0">
            <a:spAutoFit/>
          </a:bodyPr>
          <a:lstStyle/>
          <a:p>
            <a:pPr algn="ctr"/>
            <a:r>
              <a:rPr lang="en-US" altLang="en-US" sz="2200" b="1">
                <a:solidFill>
                  <a:schemeClr val="tx1">
                    <a:lumMod val="85000"/>
                    <a:lumOff val="15000"/>
                  </a:schemeClr>
                </a:solidFill>
                <a:latin typeface="Calibri" pitchFamily="34" charset="0"/>
              </a:rPr>
              <a:t>September 19, </a:t>
            </a:r>
            <a:r>
              <a:rPr lang="en-US" altLang="en-US" sz="2200" b="1" dirty="0">
                <a:solidFill>
                  <a:schemeClr val="tx1">
                    <a:lumMod val="85000"/>
                    <a:lumOff val="15000"/>
                  </a:schemeClr>
                </a:solidFill>
                <a:latin typeface="Calibri" pitchFamily="34" charset="0"/>
              </a:rPr>
              <a:t>2023</a:t>
            </a:r>
            <a:br>
              <a:rPr lang="en-US" altLang="en-US" sz="2200" b="1" dirty="0">
                <a:solidFill>
                  <a:schemeClr val="tx1">
                    <a:lumMod val="85000"/>
                    <a:lumOff val="15000"/>
                  </a:schemeClr>
                </a:solidFill>
                <a:latin typeface="Calibri" pitchFamily="34" charset="0"/>
              </a:rPr>
            </a:br>
            <a:r>
              <a:rPr lang="en-US" altLang="en-US" sz="2200" b="1" dirty="0">
                <a:solidFill>
                  <a:schemeClr val="tx1">
                    <a:lumMod val="85000"/>
                    <a:lumOff val="15000"/>
                  </a:schemeClr>
                </a:solidFill>
                <a:latin typeface="Calibri" pitchFamily="34" charset="0"/>
              </a:rPr>
              <a:t>Prepared by:</a:t>
            </a:r>
            <a:br>
              <a:rPr lang="en-US" altLang="en-US" sz="2200" b="1" dirty="0">
                <a:solidFill>
                  <a:schemeClr val="tx1">
                    <a:lumMod val="85000"/>
                    <a:lumOff val="15000"/>
                  </a:schemeClr>
                </a:solidFill>
                <a:latin typeface="Calibri" pitchFamily="34" charset="0"/>
              </a:rPr>
            </a:br>
            <a:r>
              <a:rPr lang="en-US" altLang="en-US" sz="2200" b="1" dirty="0">
                <a:solidFill>
                  <a:schemeClr val="tx1">
                    <a:lumMod val="85000"/>
                    <a:lumOff val="15000"/>
                  </a:schemeClr>
                </a:solidFill>
                <a:latin typeface="Calibri" pitchFamily="34" charset="0"/>
              </a:rPr>
              <a:t>Rob Schmidt</a:t>
            </a:r>
            <a:endParaRPr lang="en-US" sz="1600" dirty="0">
              <a:solidFill>
                <a:schemeClr val="tx1">
                  <a:lumMod val="85000"/>
                  <a:lumOff val="15000"/>
                </a:schemeClr>
              </a:solidFill>
            </a:endParaRPr>
          </a:p>
        </p:txBody>
      </p:sp>
      <p:pic>
        <p:nvPicPr>
          <p:cNvPr id="8" name="Picture 4" descr="MCL_Logo_huntergreen (3)"/>
          <p:cNvPicPr>
            <a:picLocks noChangeAspect="1" noChangeArrowheads="1"/>
          </p:cNvPicPr>
          <p:nvPr/>
        </p:nvPicPr>
        <p:blipFill>
          <a:blip r:embed="rId3" cstate="print"/>
          <a:srcRect/>
          <a:stretch>
            <a:fillRect/>
          </a:stretch>
        </p:blipFill>
        <p:spPr bwMode="auto">
          <a:xfrm>
            <a:off x="1582618" y="633391"/>
            <a:ext cx="9236194" cy="890609"/>
          </a:xfrm>
          <a:prstGeom prst="rect">
            <a:avLst/>
          </a:prstGeom>
          <a:noFill/>
          <a:ln w="9525">
            <a:noFill/>
            <a:miter lim="800000"/>
            <a:headEnd/>
            <a:tailEnd/>
          </a:ln>
        </p:spPr>
      </p:pic>
      <p:pic>
        <p:nvPicPr>
          <p:cNvPr id="3" name="Picture 2">
            <a:extLst>
              <a:ext uri="{FF2B5EF4-FFF2-40B4-BE49-F238E27FC236}">
                <a16:creationId xmlns:a16="http://schemas.microsoft.com/office/drawing/2014/main" id="{2F3B8715-C607-84D9-82FA-F4024A6DDD4A}"/>
              </a:ext>
            </a:extLst>
          </p:cNvPr>
          <p:cNvPicPr>
            <a:picLocks noChangeAspect="1"/>
          </p:cNvPicPr>
          <p:nvPr/>
        </p:nvPicPr>
        <p:blipFill>
          <a:blip r:embed="rId4"/>
          <a:stretch>
            <a:fillRect/>
          </a:stretch>
        </p:blipFill>
        <p:spPr>
          <a:xfrm>
            <a:off x="2360612" y="3192932"/>
            <a:ext cx="6971379" cy="19961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0" y="1828800"/>
            <a:ext cx="12188825" cy="2895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en-US" sz="8800" dirty="0"/>
              <a:t>Part Two – </a:t>
            </a:r>
          </a:p>
          <a:p>
            <a:pPr algn="ctr">
              <a:defRPr/>
            </a:pPr>
            <a:r>
              <a:rPr lang="en-US" sz="6200" dirty="0"/>
              <a:t>Expression in the Classroom</a:t>
            </a:r>
          </a:p>
        </p:txBody>
      </p:sp>
      <p:sp>
        <p:nvSpPr>
          <p:cNvPr id="10" name="Slide Number Placeholder 5"/>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10</a:t>
            </a:fld>
            <a:endParaRPr lang="en-US" altLang="en-US" sz="1400" dirty="0">
              <a:latin typeface="+mj-lt"/>
            </a:endParaRPr>
          </a:p>
        </p:txBody>
      </p:sp>
      <p:sp>
        <p:nvSpPr>
          <p:cNvPr id="6" name="Date Placeholder 3">
            <a:extLst>
              <a:ext uri="{FF2B5EF4-FFF2-40B4-BE49-F238E27FC236}">
                <a16:creationId xmlns:a16="http://schemas.microsoft.com/office/drawing/2014/main" id="{67767178-F84F-44EF-9D98-06B68D9D723D}"/>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pic>
        <p:nvPicPr>
          <p:cNvPr id="11" name="Picture 5" descr="MCL_Logo_huntergreen (3)">
            <a:extLst>
              <a:ext uri="{FF2B5EF4-FFF2-40B4-BE49-F238E27FC236}">
                <a16:creationId xmlns:a16="http://schemas.microsoft.com/office/drawing/2014/main" id="{9AC488B8-08ED-4A6A-A284-E2D78EF30C57}"/>
              </a:ext>
            </a:extLst>
          </p:cNvPr>
          <p:cNvPicPr>
            <a:picLocks noChangeAspect="1" noChangeArrowheads="1"/>
          </p:cNvPicPr>
          <p:nvPr/>
        </p:nvPicPr>
        <p:blipFill>
          <a:blip r:embed="rId3" cstate="print"/>
          <a:srcRect/>
          <a:stretch>
            <a:fillRect/>
          </a:stretch>
        </p:blipFill>
        <p:spPr bwMode="auto">
          <a:xfrm>
            <a:off x="4527764" y="6400800"/>
            <a:ext cx="3090648" cy="304800"/>
          </a:xfrm>
          <a:prstGeom prst="rect">
            <a:avLst/>
          </a:prstGeom>
          <a:noFill/>
          <a:ln w="9525">
            <a:noFill/>
            <a:miter lim="800000"/>
            <a:headEnd/>
            <a:tailEnd/>
          </a:ln>
        </p:spPr>
      </p:pic>
    </p:spTree>
    <p:extLst>
      <p:ext uri="{BB962C8B-B14F-4D97-AF65-F5344CB8AC3E}">
        <p14:creationId xmlns:p14="http://schemas.microsoft.com/office/powerpoint/2010/main" val="339251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11</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000" dirty="0">
                <a:effectLst/>
                <a:latin typeface="Calibri" panose="020F0502020204030204" pitchFamily="34" charset="0"/>
                <a:ea typeface="Times New Roman" panose="02020603050405020304" pitchFamily="18" charset="0"/>
              </a:rPr>
              <a:t>Six in ten (61%) say they have often felt intimidated in sharing their ideas, opinions or beliefs in class because they were different than those of their professors, while </a:t>
            </a:r>
            <a:r>
              <a:rPr lang="en-US" sz="2000" dirty="0">
                <a:latin typeface="Calibri" panose="020F0502020204030204" pitchFamily="34" charset="0"/>
                <a:ea typeface="Times New Roman" panose="02020603050405020304" pitchFamily="18" charset="0"/>
              </a:rPr>
              <a:t>35</a:t>
            </a:r>
            <a:r>
              <a:rPr lang="en-US" sz="2000" dirty="0">
                <a:effectLst/>
                <a:latin typeface="Calibri" panose="020F0502020204030204" pitchFamily="34" charset="0"/>
                <a:ea typeface="Times New Roman" panose="02020603050405020304" pitchFamily="18" charset="0"/>
              </a:rPr>
              <a:t>% have not often felt intimidated. Perceived intimidation continues to increase and for the first time this metric has exceeded 60%.</a:t>
            </a:r>
            <a:endParaRPr lang="en-US" sz="2000" dirty="0">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707886"/>
          </a:xfrm>
          <a:prstGeom prst="rect">
            <a:avLst/>
          </a:prstGeom>
          <a:noFill/>
          <a:ln>
            <a:solidFill>
              <a:schemeClr val="tx1"/>
            </a:solidFill>
          </a:ln>
        </p:spPr>
        <p:txBody>
          <a:bodyPr wrap="square" rtlCol="0">
            <a:spAutoFit/>
          </a:bodyPr>
          <a:lstStyle/>
          <a:p>
            <a:pPr algn="ctr"/>
            <a:r>
              <a:rPr lang="en-US" sz="2000" b="1" dirty="0">
                <a:solidFill>
                  <a:schemeClr val="tx1">
                    <a:lumMod val="75000"/>
                    <a:lumOff val="25000"/>
                  </a:schemeClr>
                </a:solidFill>
                <a:latin typeface="+mj-lt"/>
              </a:rPr>
              <a:t>Have you felt intimidated in sharing your ideas, opinions or beliefs in class because they were different than those of your </a:t>
            </a:r>
            <a:r>
              <a:rPr lang="en-US" sz="2000" b="1" i="1" dirty="0">
                <a:solidFill>
                  <a:schemeClr val="tx1">
                    <a:lumMod val="75000"/>
                    <a:lumOff val="25000"/>
                  </a:schemeClr>
                </a:solidFill>
                <a:latin typeface="+mj-lt"/>
              </a:rPr>
              <a:t>professors</a:t>
            </a:r>
            <a:r>
              <a:rPr lang="en-US" sz="2000" b="1" dirty="0">
                <a:solidFill>
                  <a:schemeClr val="tx1">
                    <a:lumMod val="75000"/>
                    <a:lumOff val="25000"/>
                  </a:schemeClr>
                </a:solidFill>
                <a:latin typeface="+mj-lt"/>
              </a:rPr>
              <a:t>? </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3182993647"/>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4">
            <a:extLst>
              <a:ext uri="{FF2B5EF4-FFF2-40B4-BE49-F238E27FC236}">
                <a16:creationId xmlns:a16="http://schemas.microsoft.com/office/drawing/2014/main" id="{07969125-3DF5-4BAA-B240-7012BD4EC4C4}"/>
              </a:ext>
            </a:extLst>
          </p:cNvPr>
          <p:cNvGraphicFramePr>
            <a:graphicFrameLocks noGrp="1"/>
          </p:cNvGraphicFramePr>
          <p:nvPr>
            <p:extLst>
              <p:ext uri="{D42A27DB-BD31-4B8C-83A1-F6EECF244321}">
                <p14:modId xmlns:p14="http://schemas.microsoft.com/office/powerpoint/2010/main" val="1436541201"/>
              </p:ext>
            </p:extLst>
          </p:nvPr>
        </p:nvGraphicFramePr>
        <p:xfrm>
          <a:off x="8024310" y="1524000"/>
          <a:ext cx="4164522" cy="792204"/>
        </p:xfrm>
        <a:graphic>
          <a:graphicData uri="http://schemas.openxmlformats.org/drawingml/2006/table">
            <a:tbl>
              <a:tblPr>
                <a:tableStyleId>{5202B0CA-FC54-4496-8BCA-5EF66A818D29}</a:tableStyleId>
              </a:tblPr>
              <a:tblGrid>
                <a:gridCol w="932307">
                  <a:extLst>
                    <a:ext uri="{9D8B030D-6E8A-4147-A177-3AD203B41FA5}">
                      <a16:colId xmlns:a16="http://schemas.microsoft.com/office/drawing/2014/main" val="20000"/>
                    </a:ext>
                  </a:extLst>
                </a:gridCol>
                <a:gridCol w="359135">
                  <a:extLst>
                    <a:ext uri="{9D8B030D-6E8A-4147-A177-3AD203B41FA5}">
                      <a16:colId xmlns:a16="http://schemas.microsoft.com/office/drawing/2014/main" val="20001"/>
                    </a:ext>
                  </a:extLst>
                </a:gridCol>
                <a:gridCol w="359135">
                  <a:extLst>
                    <a:ext uri="{9D8B030D-6E8A-4147-A177-3AD203B41FA5}">
                      <a16:colId xmlns:a16="http://schemas.microsoft.com/office/drawing/2014/main" val="20002"/>
                    </a:ext>
                  </a:extLst>
                </a:gridCol>
                <a:gridCol w="359135">
                  <a:extLst>
                    <a:ext uri="{9D8B030D-6E8A-4147-A177-3AD203B41FA5}">
                      <a16:colId xmlns:a16="http://schemas.microsoft.com/office/drawing/2014/main" val="20003"/>
                    </a:ext>
                  </a:extLst>
                </a:gridCol>
                <a:gridCol w="359135">
                  <a:extLst>
                    <a:ext uri="{9D8B030D-6E8A-4147-A177-3AD203B41FA5}">
                      <a16:colId xmlns:a16="http://schemas.microsoft.com/office/drawing/2014/main" val="20004"/>
                    </a:ext>
                  </a:extLst>
                </a:gridCol>
                <a:gridCol w="359135">
                  <a:extLst>
                    <a:ext uri="{9D8B030D-6E8A-4147-A177-3AD203B41FA5}">
                      <a16:colId xmlns:a16="http://schemas.microsoft.com/office/drawing/2014/main" val="2907144340"/>
                    </a:ext>
                  </a:extLst>
                </a:gridCol>
                <a:gridCol w="359135">
                  <a:extLst>
                    <a:ext uri="{9D8B030D-6E8A-4147-A177-3AD203B41FA5}">
                      <a16:colId xmlns:a16="http://schemas.microsoft.com/office/drawing/2014/main" val="3342399795"/>
                    </a:ext>
                  </a:extLst>
                </a:gridCol>
                <a:gridCol w="359135">
                  <a:extLst>
                    <a:ext uri="{9D8B030D-6E8A-4147-A177-3AD203B41FA5}">
                      <a16:colId xmlns:a16="http://schemas.microsoft.com/office/drawing/2014/main" val="3190638458"/>
                    </a:ext>
                  </a:extLst>
                </a:gridCol>
                <a:gridCol w="359135">
                  <a:extLst>
                    <a:ext uri="{9D8B030D-6E8A-4147-A177-3AD203B41FA5}">
                      <a16:colId xmlns:a16="http://schemas.microsoft.com/office/drawing/2014/main" val="2181697113"/>
                    </a:ext>
                  </a:extLst>
                </a:gridCol>
                <a:gridCol w="359135">
                  <a:extLst>
                    <a:ext uri="{9D8B030D-6E8A-4147-A177-3AD203B41FA5}">
                      <a16:colId xmlns:a16="http://schemas.microsoft.com/office/drawing/2014/main" val="2170603955"/>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9/15</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9/16</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9/17</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10/18</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10/19</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9/20</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Often</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49%</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44%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61%</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Not Often</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50%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45%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53%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45%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46%</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43%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45%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38%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35%</a:t>
                      </a:r>
                    </a:p>
                  </a:txBody>
                  <a:tcPr marL="91446" marR="91446" marT="45674" marB="45674" horzOverflow="overflow"/>
                </a:tc>
                <a:extLst>
                  <a:ext uri="{0D108BD9-81ED-4DB2-BD59-A6C34878D82A}">
                    <a16:rowId xmlns:a16="http://schemas.microsoft.com/office/drawing/2014/main" val="10002"/>
                  </a:ext>
                </a:extLst>
              </a:tr>
            </a:tbl>
          </a:graphicData>
        </a:graphic>
      </p:graphicFrame>
      <p:graphicFrame>
        <p:nvGraphicFramePr>
          <p:cNvPr id="12" name="Group 150">
            <a:extLst>
              <a:ext uri="{FF2B5EF4-FFF2-40B4-BE49-F238E27FC236}">
                <a16:creationId xmlns:a16="http://schemas.microsoft.com/office/drawing/2014/main" id="{8E0A78C9-BBBB-4926-855F-3FB4658AB1B3}"/>
              </a:ext>
            </a:extLst>
          </p:cNvPr>
          <p:cNvGraphicFramePr>
            <a:graphicFrameLocks noGrp="1"/>
          </p:cNvGraphicFramePr>
          <p:nvPr>
            <p:extLst>
              <p:ext uri="{D42A27DB-BD31-4B8C-83A1-F6EECF244321}">
                <p14:modId xmlns:p14="http://schemas.microsoft.com/office/powerpoint/2010/main" val="2774831370"/>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Often</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Not Often</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55449489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51807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12</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000" dirty="0">
                <a:effectLst/>
                <a:latin typeface="Calibri" panose="020F0502020204030204" pitchFamily="34" charset="0"/>
                <a:ea typeface="Times New Roman" panose="02020603050405020304" pitchFamily="18" charset="0"/>
              </a:rPr>
              <a:t>Intimidation in sharing ideas, opinions or beliefs that were different than classmates or peers is similar to that of professors – 59% intimidated to 38% not intimidated. This has tightened slightly from last year when it was 63% intimidated to 34% not intimidated.</a:t>
            </a:r>
            <a:endParaRPr lang="en-US" sz="2000" dirty="0">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677108"/>
          </a:xfrm>
          <a:prstGeom prst="rect">
            <a:avLst/>
          </a:prstGeom>
          <a:noFill/>
          <a:ln>
            <a:solidFill>
              <a:schemeClr val="tx1"/>
            </a:solidFill>
          </a:ln>
        </p:spPr>
        <p:txBody>
          <a:bodyPr wrap="square" rtlCol="0">
            <a:spAutoFit/>
          </a:bodyPr>
          <a:lstStyle/>
          <a:p>
            <a:pPr algn="ctr"/>
            <a:r>
              <a:rPr lang="en-US" sz="1900" b="1" dirty="0">
                <a:solidFill>
                  <a:schemeClr val="tx1">
                    <a:lumMod val="75000"/>
                    <a:lumOff val="25000"/>
                  </a:schemeClr>
                </a:solidFill>
                <a:latin typeface="+mj-lt"/>
              </a:rPr>
              <a:t>Have you felt intimidated in sharing your ideas, opinions or beliefs in class because they were different than those of your </a:t>
            </a:r>
            <a:r>
              <a:rPr lang="en-US" sz="1900" b="1" i="1" dirty="0">
                <a:solidFill>
                  <a:schemeClr val="tx1">
                    <a:lumMod val="75000"/>
                    <a:lumOff val="25000"/>
                  </a:schemeClr>
                </a:solidFill>
                <a:latin typeface="+mj-lt"/>
              </a:rPr>
              <a:t>classmates or peers</a:t>
            </a:r>
            <a:r>
              <a:rPr lang="en-US" sz="1900" b="1" dirty="0">
                <a:solidFill>
                  <a:schemeClr val="tx1">
                    <a:lumMod val="75000"/>
                    <a:lumOff val="25000"/>
                  </a:schemeClr>
                </a:solidFill>
                <a:latin typeface="+mj-lt"/>
              </a:rPr>
              <a:t>? </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1859832838"/>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4">
            <a:extLst>
              <a:ext uri="{FF2B5EF4-FFF2-40B4-BE49-F238E27FC236}">
                <a16:creationId xmlns:a16="http://schemas.microsoft.com/office/drawing/2014/main" id="{DFC161C3-0927-49D5-9B19-44D0541907E1}"/>
              </a:ext>
            </a:extLst>
          </p:cNvPr>
          <p:cNvGraphicFramePr>
            <a:graphicFrameLocks noGrp="1"/>
          </p:cNvGraphicFramePr>
          <p:nvPr>
            <p:extLst>
              <p:ext uri="{D42A27DB-BD31-4B8C-83A1-F6EECF244321}">
                <p14:modId xmlns:p14="http://schemas.microsoft.com/office/powerpoint/2010/main" val="544079942"/>
              </p:ext>
            </p:extLst>
          </p:nvPr>
        </p:nvGraphicFramePr>
        <p:xfrm>
          <a:off x="8024310" y="1524000"/>
          <a:ext cx="4164523" cy="792204"/>
        </p:xfrm>
        <a:graphic>
          <a:graphicData uri="http://schemas.openxmlformats.org/drawingml/2006/table">
            <a:tbl>
              <a:tblPr>
                <a:tableStyleId>{5202B0CA-FC54-4496-8BCA-5EF66A818D29}</a:tableStyleId>
              </a:tblPr>
              <a:tblGrid>
                <a:gridCol w="932308">
                  <a:extLst>
                    <a:ext uri="{9D8B030D-6E8A-4147-A177-3AD203B41FA5}">
                      <a16:colId xmlns:a16="http://schemas.microsoft.com/office/drawing/2014/main" val="20000"/>
                    </a:ext>
                  </a:extLst>
                </a:gridCol>
                <a:gridCol w="359135">
                  <a:extLst>
                    <a:ext uri="{9D8B030D-6E8A-4147-A177-3AD203B41FA5}">
                      <a16:colId xmlns:a16="http://schemas.microsoft.com/office/drawing/2014/main" val="20001"/>
                    </a:ext>
                  </a:extLst>
                </a:gridCol>
                <a:gridCol w="359135">
                  <a:extLst>
                    <a:ext uri="{9D8B030D-6E8A-4147-A177-3AD203B41FA5}">
                      <a16:colId xmlns:a16="http://schemas.microsoft.com/office/drawing/2014/main" val="20002"/>
                    </a:ext>
                  </a:extLst>
                </a:gridCol>
                <a:gridCol w="359135">
                  <a:extLst>
                    <a:ext uri="{9D8B030D-6E8A-4147-A177-3AD203B41FA5}">
                      <a16:colId xmlns:a16="http://schemas.microsoft.com/office/drawing/2014/main" val="20003"/>
                    </a:ext>
                  </a:extLst>
                </a:gridCol>
                <a:gridCol w="359135">
                  <a:extLst>
                    <a:ext uri="{9D8B030D-6E8A-4147-A177-3AD203B41FA5}">
                      <a16:colId xmlns:a16="http://schemas.microsoft.com/office/drawing/2014/main" val="20004"/>
                    </a:ext>
                  </a:extLst>
                </a:gridCol>
                <a:gridCol w="359135">
                  <a:extLst>
                    <a:ext uri="{9D8B030D-6E8A-4147-A177-3AD203B41FA5}">
                      <a16:colId xmlns:a16="http://schemas.microsoft.com/office/drawing/2014/main" val="3017162148"/>
                    </a:ext>
                  </a:extLst>
                </a:gridCol>
                <a:gridCol w="359135">
                  <a:extLst>
                    <a:ext uri="{9D8B030D-6E8A-4147-A177-3AD203B41FA5}">
                      <a16:colId xmlns:a16="http://schemas.microsoft.com/office/drawing/2014/main" val="1316433246"/>
                    </a:ext>
                  </a:extLst>
                </a:gridCol>
                <a:gridCol w="359135">
                  <a:extLst>
                    <a:ext uri="{9D8B030D-6E8A-4147-A177-3AD203B41FA5}">
                      <a16:colId xmlns:a16="http://schemas.microsoft.com/office/drawing/2014/main" val="572895604"/>
                    </a:ext>
                  </a:extLst>
                </a:gridCol>
                <a:gridCol w="359135">
                  <a:extLst>
                    <a:ext uri="{9D8B030D-6E8A-4147-A177-3AD203B41FA5}">
                      <a16:colId xmlns:a16="http://schemas.microsoft.com/office/drawing/2014/main" val="3055151252"/>
                    </a:ext>
                  </a:extLst>
                </a:gridCol>
                <a:gridCol w="359135">
                  <a:extLst>
                    <a:ext uri="{9D8B030D-6E8A-4147-A177-3AD203B41FA5}">
                      <a16:colId xmlns:a16="http://schemas.microsoft.com/office/drawing/2014/main" val="2959764270"/>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9/15</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9/16</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9/17</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10/18</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10/19</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9/20</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Often</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45%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63%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59%</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Not Often</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43%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47%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52%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44%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46%</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42%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47%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34%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38%</a:t>
                      </a:r>
                    </a:p>
                  </a:txBody>
                  <a:tcPr marL="91446" marR="91446" marT="45674" marB="45674" horzOverflow="overflow"/>
                </a:tc>
                <a:extLst>
                  <a:ext uri="{0D108BD9-81ED-4DB2-BD59-A6C34878D82A}">
                    <a16:rowId xmlns:a16="http://schemas.microsoft.com/office/drawing/2014/main" val="10002"/>
                  </a:ext>
                </a:extLst>
              </a:tr>
            </a:tbl>
          </a:graphicData>
        </a:graphic>
      </p:graphicFrame>
      <p:graphicFrame>
        <p:nvGraphicFramePr>
          <p:cNvPr id="12" name="Group 150">
            <a:extLst>
              <a:ext uri="{FF2B5EF4-FFF2-40B4-BE49-F238E27FC236}">
                <a16:creationId xmlns:a16="http://schemas.microsoft.com/office/drawing/2014/main" id="{75CB4A3B-941A-4650-8CA7-122C75443D99}"/>
              </a:ext>
            </a:extLst>
          </p:cNvPr>
          <p:cNvGraphicFramePr>
            <a:graphicFrameLocks noGrp="1"/>
          </p:cNvGraphicFramePr>
          <p:nvPr>
            <p:extLst>
              <p:ext uri="{D42A27DB-BD31-4B8C-83A1-F6EECF244321}">
                <p14:modId xmlns:p14="http://schemas.microsoft.com/office/powerpoint/2010/main" val="2260843611"/>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Often</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Not Often</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2791883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143555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3"/>
          <p:cNvGraphicFramePr>
            <a:graphicFrameLocks/>
          </p:cNvGraphicFramePr>
          <p:nvPr>
            <p:extLst>
              <p:ext uri="{D42A27DB-BD31-4B8C-83A1-F6EECF244321}">
                <p14:modId xmlns:p14="http://schemas.microsoft.com/office/powerpoint/2010/main" val="2117479883"/>
              </p:ext>
            </p:extLst>
          </p:nvPr>
        </p:nvGraphicFramePr>
        <p:xfrm>
          <a:off x="0" y="2123420"/>
          <a:ext cx="12188825" cy="404878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000" dirty="0">
                <a:effectLst/>
                <a:latin typeface="Calibri" panose="020F0502020204030204" pitchFamily="34" charset="0"/>
                <a:ea typeface="Times New Roman" panose="02020603050405020304" pitchFamily="18" charset="0"/>
              </a:rPr>
              <a:t>When given a list of hot-button issues, for the third </a:t>
            </a:r>
            <a:r>
              <a:rPr lang="en-US" sz="2000" dirty="0">
                <a:latin typeface="Calibri" panose="020F0502020204030204" pitchFamily="34" charset="0"/>
                <a:ea typeface="Times New Roman" panose="02020603050405020304" pitchFamily="18" charset="0"/>
              </a:rPr>
              <a:t>consecutive year, </a:t>
            </a:r>
            <a:r>
              <a:rPr lang="en-US" sz="2000" dirty="0">
                <a:effectLst/>
                <a:latin typeface="Calibri" panose="020F0502020204030204" pitchFamily="34" charset="0"/>
                <a:ea typeface="Times New Roman" panose="02020603050405020304" pitchFamily="18" charset="0"/>
              </a:rPr>
              <a:t>students are again most likely to cite politics (</a:t>
            </a:r>
            <a:r>
              <a:rPr lang="en-US" sz="2000" dirty="0">
                <a:latin typeface="Calibri" panose="020F0502020204030204" pitchFamily="34" charset="0"/>
                <a:ea typeface="Times New Roman" panose="02020603050405020304" pitchFamily="18" charset="0"/>
              </a:rPr>
              <a:t>46</a:t>
            </a:r>
            <a:r>
              <a:rPr lang="en-US" sz="2000" dirty="0">
                <a:effectLst/>
                <a:latin typeface="Calibri" panose="020F0502020204030204" pitchFamily="34" charset="0"/>
                <a:ea typeface="Times New Roman" panose="02020603050405020304" pitchFamily="18" charset="0"/>
              </a:rPr>
              <a:t>%) as a topic </a:t>
            </a:r>
            <a:r>
              <a:rPr lang="en-US" sz="2000" dirty="0">
                <a:latin typeface="Calibri" panose="020F0502020204030204" pitchFamily="34" charset="0"/>
                <a:ea typeface="Times New Roman" panose="02020603050405020304" pitchFamily="18" charset="0"/>
              </a:rPr>
              <a:t>they are uncomfortable speaking about or are off limits for discussion. Compared to last year, t</a:t>
            </a:r>
            <a:r>
              <a:rPr lang="en-US" sz="2000" dirty="0">
                <a:effectLst/>
                <a:latin typeface="Calibri" panose="020F0502020204030204" pitchFamily="34" charset="0"/>
                <a:ea typeface="Times New Roman" panose="02020603050405020304" pitchFamily="18" charset="0"/>
              </a:rPr>
              <a:t>he level of discomfort for all of the topics re-asked is largely unchanged. Climate change (12%), Israel (10%), Election Integrity (10%) and Affirmative Action (8%) drew the lowest levels of discomfort.</a:t>
            </a:r>
            <a:endParaRPr lang="en-US" sz="2000" dirty="0">
              <a:effectLst/>
              <a:latin typeface="Times New Roman" panose="02020603050405020304" pitchFamily="18" charset="0"/>
              <a:ea typeface="Times New Roman" panose="02020603050405020304" pitchFamily="18" charset="0"/>
            </a:endParaRPr>
          </a:p>
        </p:txBody>
      </p:sp>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11885611" cy="707886"/>
          </a:xfrm>
          <a:prstGeom prst="rect">
            <a:avLst/>
          </a:prstGeom>
          <a:noFill/>
          <a:ln>
            <a:solidFill>
              <a:schemeClr val="tx1"/>
            </a:solidFill>
          </a:ln>
        </p:spPr>
        <p:txBody>
          <a:bodyPr wrap="square" rtlCol="0">
            <a:spAutoFit/>
          </a:bodyPr>
          <a:lstStyle/>
          <a:p>
            <a:pPr algn="ctr"/>
            <a:r>
              <a:rPr lang="en-US" sz="1400" b="1" dirty="0">
                <a:solidFill>
                  <a:schemeClr val="tx1">
                    <a:lumMod val="75000"/>
                    <a:lumOff val="25000"/>
                  </a:schemeClr>
                </a:solidFill>
                <a:latin typeface="+mj-lt"/>
              </a:rPr>
              <a:t>There are certain topics I feel uncomfortable speaking about or are off limits in the classroom because of the campus intellectual climate. They tend to deal with the following topics…</a:t>
            </a:r>
          </a:p>
          <a:p>
            <a:pPr algn="ctr"/>
            <a:r>
              <a:rPr lang="en-US" sz="1200" b="1" i="1" dirty="0">
                <a:solidFill>
                  <a:schemeClr val="tx1">
                    <a:lumMod val="75000"/>
                    <a:lumOff val="25000"/>
                  </a:schemeClr>
                </a:solidFill>
                <a:latin typeface="+mj-lt"/>
              </a:rPr>
              <a:t>(Multiple Responses Accepted)</a:t>
            </a:r>
          </a:p>
        </p:txBody>
      </p:sp>
      <p:pic>
        <p:nvPicPr>
          <p:cNvPr id="3" name="Picture 5" descr="MCL_Logo_huntergreen (3)">
            <a:extLst>
              <a:ext uri="{FF2B5EF4-FFF2-40B4-BE49-F238E27FC236}">
                <a16:creationId xmlns:a16="http://schemas.microsoft.com/office/drawing/2014/main" id="{DCE0938F-DC6A-EC4B-0682-5F78C62ABDED}"/>
              </a:ext>
            </a:extLst>
          </p:cNvPr>
          <p:cNvPicPr>
            <a:picLocks noChangeAspect="1" noChangeArrowheads="1"/>
          </p:cNvPicPr>
          <p:nvPr/>
        </p:nvPicPr>
        <p:blipFill>
          <a:blip r:embed="rId4" cstate="print"/>
          <a:srcRect/>
          <a:stretch>
            <a:fillRect/>
          </a:stretch>
        </p:blipFill>
        <p:spPr bwMode="auto">
          <a:xfrm>
            <a:off x="4527764" y="6400800"/>
            <a:ext cx="3090648" cy="304800"/>
          </a:xfrm>
          <a:prstGeom prst="rect">
            <a:avLst/>
          </a:prstGeom>
          <a:noFill/>
          <a:ln w="9525">
            <a:noFill/>
            <a:miter lim="800000"/>
            <a:headEnd/>
            <a:tailEnd/>
          </a:ln>
        </p:spPr>
      </p:pic>
      <p:sp>
        <p:nvSpPr>
          <p:cNvPr id="4" name="Slide Number Placeholder 5">
            <a:extLst>
              <a:ext uri="{FF2B5EF4-FFF2-40B4-BE49-F238E27FC236}">
                <a16:creationId xmlns:a16="http://schemas.microsoft.com/office/drawing/2014/main" id="{19051918-4D8E-B0F4-C850-7D052DCE5899}"/>
              </a:ext>
            </a:extLst>
          </p:cNvPr>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13</a:t>
            </a:fld>
            <a:endParaRPr lang="en-US" altLang="en-US" sz="1400" dirty="0">
              <a:latin typeface="+mj-lt"/>
            </a:endParaRPr>
          </a:p>
        </p:txBody>
      </p:sp>
      <p:sp>
        <p:nvSpPr>
          <p:cNvPr id="5" name="TextBox 4">
            <a:extLst>
              <a:ext uri="{FF2B5EF4-FFF2-40B4-BE49-F238E27FC236}">
                <a16:creationId xmlns:a16="http://schemas.microsoft.com/office/drawing/2014/main" id="{B4371DC1-D072-8512-AAC6-0E235DE86455}"/>
              </a:ext>
            </a:extLst>
          </p:cNvPr>
          <p:cNvSpPr txBox="1"/>
          <p:nvPr/>
        </p:nvSpPr>
        <p:spPr>
          <a:xfrm>
            <a:off x="693833" y="6002923"/>
            <a:ext cx="533400" cy="338554"/>
          </a:xfrm>
          <a:prstGeom prst="rect">
            <a:avLst/>
          </a:prstGeom>
          <a:noFill/>
        </p:spPr>
        <p:txBody>
          <a:bodyPr wrap="square" rtlCol="0">
            <a:spAutoFit/>
          </a:bodyPr>
          <a:lstStyle/>
          <a:p>
            <a:pPr algn="ctr"/>
            <a:r>
              <a:rPr lang="en-US" sz="1600" dirty="0">
                <a:solidFill>
                  <a:schemeClr val="accent2"/>
                </a:solidFill>
                <a:latin typeface="+mj-lt"/>
              </a:rPr>
              <a:t>-2</a:t>
            </a:r>
          </a:p>
        </p:txBody>
      </p:sp>
      <p:sp>
        <p:nvSpPr>
          <p:cNvPr id="6" name="TextBox 5">
            <a:extLst>
              <a:ext uri="{FF2B5EF4-FFF2-40B4-BE49-F238E27FC236}">
                <a16:creationId xmlns:a16="http://schemas.microsoft.com/office/drawing/2014/main" id="{08A0F69F-95A4-8981-82B0-C4F0C8D89AE8}"/>
              </a:ext>
            </a:extLst>
          </p:cNvPr>
          <p:cNvSpPr txBox="1"/>
          <p:nvPr/>
        </p:nvSpPr>
        <p:spPr>
          <a:xfrm>
            <a:off x="1365936" y="6002923"/>
            <a:ext cx="533400" cy="338554"/>
          </a:xfrm>
          <a:prstGeom prst="rect">
            <a:avLst/>
          </a:prstGeom>
          <a:noFill/>
        </p:spPr>
        <p:txBody>
          <a:bodyPr wrap="square" rtlCol="0">
            <a:spAutoFit/>
          </a:bodyPr>
          <a:lstStyle/>
          <a:p>
            <a:pPr algn="ctr"/>
            <a:r>
              <a:rPr lang="en-US" sz="1600" dirty="0">
                <a:solidFill>
                  <a:schemeClr val="accent2"/>
                </a:solidFill>
                <a:latin typeface="+mj-lt"/>
              </a:rPr>
              <a:t>-4</a:t>
            </a:r>
          </a:p>
        </p:txBody>
      </p:sp>
      <p:sp>
        <p:nvSpPr>
          <p:cNvPr id="7" name="TextBox 6">
            <a:extLst>
              <a:ext uri="{FF2B5EF4-FFF2-40B4-BE49-F238E27FC236}">
                <a16:creationId xmlns:a16="http://schemas.microsoft.com/office/drawing/2014/main" id="{4563D0E1-293D-5C03-EB77-B6C392745E03}"/>
              </a:ext>
            </a:extLst>
          </p:cNvPr>
          <p:cNvSpPr txBox="1"/>
          <p:nvPr/>
        </p:nvSpPr>
        <p:spPr>
          <a:xfrm>
            <a:off x="2007973" y="6002923"/>
            <a:ext cx="533400" cy="338554"/>
          </a:xfrm>
          <a:prstGeom prst="rect">
            <a:avLst/>
          </a:prstGeom>
          <a:noFill/>
        </p:spPr>
        <p:txBody>
          <a:bodyPr wrap="square" rtlCol="0">
            <a:spAutoFit/>
          </a:bodyPr>
          <a:lstStyle/>
          <a:p>
            <a:pPr algn="ctr"/>
            <a:r>
              <a:rPr lang="en-US" sz="1600" dirty="0">
                <a:solidFill>
                  <a:schemeClr val="accent2"/>
                </a:solidFill>
                <a:latin typeface="+mj-lt"/>
              </a:rPr>
              <a:t>-5</a:t>
            </a:r>
          </a:p>
        </p:txBody>
      </p:sp>
      <p:sp>
        <p:nvSpPr>
          <p:cNvPr id="10" name="TextBox 9">
            <a:extLst>
              <a:ext uri="{FF2B5EF4-FFF2-40B4-BE49-F238E27FC236}">
                <a16:creationId xmlns:a16="http://schemas.microsoft.com/office/drawing/2014/main" id="{CBD370EE-18C6-72D5-4986-DABFCA59F6F5}"/>
              </a:ext>
            </a:extLst>
          </p:cNvPr>
          <p:cNvSpPr txBox="1"/>
          <p:nvPr/>
        </p:nvSpPr>
        <p:spPr>
          <a:xfrm>
            <a:off x="2684693" y="6002923"/>
            <a:ext cx="533400" cy="338554"/>
          </a:xfrm>
          <a:prstGeom prst="rect">
            <a:avLst/>
          </a:prstGeom>
          <a:noFill/>
        </p:spPr>
        <p:txBody>
          <a:bodyPr wrap="square" rtlCol="0">
            <a:spAutoFit/>
          </a:bodyPr>
          <a:lstStyle/>
          <a:p>
            <a:pPr algn="ctr"/>
            <a:r>
              <a:rPr lang="en-US" sz="1600" dirty="0">
                <a:solidFill>
                  <a:schemeClr val="accent2"/>
                </a:solidFill>
                <a:latin typeface="+mj-lt"/>
              </a:rPr>
              <a:t>-4</a:t>
            </a:r>
          </a:p>
        </p:txBody>
      </p:sp>
      <p:sp>
        <p:nvSpPr>
          <p:cNvPr id="11" name="TextBox 10">
            <a:extLst>
              <a:ext uri="{FF2B5EF4-FFF2-40B4-BE49-F238E27FC236}">
                <a16:creationId xmlns:a16="http://schemas.microsoft.com/office/drawing/2014/main" id="{F88B1A88-3D7C-3311-1D41-C9C8F1C64450}"/>
              </a:ext>
            </a:extLst>
          </p:cNvPr>
          <p:cNvSpPr txBox="1"/>
          <p:nvPr/>
        </p:nvSpPr>
        <p:spPr>
          <a:xfrm>
            <a:off x="3351212" y="6002923"/>
            <a:ext cx="533400" cy="338554"/>
          </a:xfrm>
          <a:prstGeom prst="rect">
            <a:avLst/>
          </a:prstGeom>
          <a:noFill/>
        </p:spPr>
        <p:txBody>
          <a:bodyPr wrap="square" rtlCol="0">
            <a:spAutoFit/>
          </a:bodyPr>
          <a:lstStyle/>
          <a:p>
            <a:pPr algn="ctr"/>
            <a:r>
              <a:rPr lang="en-US" sz="1600" dirty="0">
                <a:solidFill>
                  <a:schemeClr val="accent2"/>
                </a:solidFill>
                <a:latin typeface="+mj-lt"/>
              </a:rPr>
              <a:t>-2</a:t>
            </a:r>
          </a:p>
        </p:txBody>
      </p:sp>
      <p:sp>
        <p:nvSpPr>
          <p:cNvPr id="12" name="TextBox 11">
            <a:extLst>
              <a:ext uri="{FF2B5EF4-FFF2-40B4-BE49-F238E27FC236}">
                <a16:creationId xmlns:a16="http://schemas.microsoft.com/office/drawing/2014/main" id="{DB4BC043-41D2-CA08-AE8B-095A581AC3A7}"/>
              </a:ext>
            </a:extLst>
          </p:cNvPr>
          <p:cNvSpPr txBox="1"/>
          <p:nvPr/>
        </p:nvSpPr>
        <p:spPr>
          <a:xfrm>
            <a:off x="4050799" y="6002923"/>
            <a:ext cx="533400" cy="338554"/>
          </a:xfrm>
          <a:prstGeom prst="rect">
            <a:avLst/>
          </a:prstGeom>
          <a:noFill/>
        </p:spPr>
        <p:txBody>
          <a:bodyPr wrap="square" rtlCol="0">
            <a:spAutoFit/>
          </a:bodyPr>
          <a:lstStyle/>
          <a:p>
            <a:pPr algn="ctr"/>
            <a:r>
              <a:rPr lang="en-US" sz="1600" dirty="0">
                <a:solidFill>
                  <a:schemeClr val="accent2"/>
                </a:solidFill>
                <a:latin typeface="+mj-lt"/>
              </a:rPr>
              <a:t>0</a:t>
            </a:r>
          </a:p>
        </p:txBody>
      </p:sp>
      <p:sp>
        <p:nvSpPr>
          <p:cNvPr id="13" name="TextBox 12">
            <a:extLst>
              <a:ext uri="{FF2B5EF4-FFF2-40B4-BE49-F238E27FC236}">
                <a16:creationId xmlns:a16="http://schemas.microsoft.com/office/drawing/2014/main" id="{BB2E71E3-B8D5-9462-5B40-578A750E1640}"/>
              </a:ext>
            </a:extLst>
          </p:cNvPr>
          <p:cNvSpPr txBox="1"/>
          <p:nvPr/>
        </p:nvSpPr>
        <p:spPr>
          <a:xfrm>
            <a:off x="4722812" y="6002923"/>
            <a:ext cx="533400" cy="338554"/>
          </a:xfrm>
          <a:prstGeom prst="rect">
            <a:avLst/>
          </a:prstGeom>
          <a:noFill/>
        </p:spPr>
        <p:txBody>
          <a:bodyPr wrap="square" rtlCol="0">
            <a:spAutoFit/>
          </a:bodyPr>
          <a:lstStyle/>
          <a:p>
            <a:pPr algn="ctr"/>
            <a:r>
              <a:rPr lang="en-US" sz="1600" dirty="0">
                <a:solidFill>
                  <a:schemeClr val="accent2"/>
                </a:solidFill>
                <a:latin typeface="+mj-lt"/>
              </a:rPr>
              <a:t>-1</a:t>
            </a:r>
          </a:p>
        </p:txBody>
      </p:sp>
      <p:sp>
        <p:nvSpPr>
          <p:cNvPr id="15" name="TextBox 14">
            <a:extLst>
              <a:ext uri="{FF2B5EF4-FFF2-40B4-BE49-F238E27FC236}">
                <a16:creationId xmlns:a16="http://schemas.microsoft.com/office/drawing/2014/main" id="{B642FEAD-8510-03B7-94E1-4E34D3609F35}"/>
              </a:ext>
            </a:extLst>
          </p:cNvPr>
          <p:cNvSpPr txBox="1"/>
          <p:nvPr/>
        </p:nvSpPr>
        <p:spPr>
          <a:xfrm>
            <a:off x="5408612" y="6002923"/>
            <a:ext cx="533400" cy="338554"/>
          </a:xfrm>
          <a:prstGeom prst="rect">
            <a:avLst/>
          </a:prstGeom>
          <a:noFill/>
        </p:spPr>
        <p:txBody>
          <a:bodyPr wrap="square" rtlCol="0">
            <a:spAutoFit/>
          </a:bodyPr>
          <a:lstStyle/>
          <a:p>
            <a:pPr algn="ctr"/>
            <a:r>
              <a:rPr lang="en-US" sz="1600" dirty="0">
                <a:solidFill>
                  <a:schemeClr val="accent2"/>
                </a:solidFill>
                <a:latin typeface="+mj-lt"/>
              </a:rPr>
              <a:t>+1</a:t>
            </a:r>
          </a:p>
        </p:txBody>
      </p:sp>
      <p:sp>
        <p:nvSpPr>
          <p:cNvPr id="16" name="TextBox 15">
            <a:extLst>
              <a:ext uri="{FF2B5EF4-FFF2-40B4-BE49-F238E27FC236}">
                <a16:creationId xmlns:a16="http://schemas.microsoft.com/office/drawing/2014/main" id="{E3944158-1EC6-9BC0-55DC-4872F7D2431A}"/>
              </a:ext>
            </a:extLst>
          </p:cNvPr>
          <p:cNvSpPr txBox="1"/>
          <p:nvPr/>
        </p:nvSpPr>
        <p:spPr>
          <a:xfrm>
            <a:off x="6063137" y="6004746"/>
            <a:ext cx="533400" cy="338554"/>
          </a:xfrm>
          <a:prstGeom prst="rect">
            <a:avLst/>
          </a:prstGeom>
          <a:noFill/>
        </p:spPr>
        <p:txBody>
          <a:bodyPr wrap="square" rtlCol="0">
            <a:spAutoFit/>
          </a:bodyPr>
          <a:lstStyle/>
          <a:p>
            <a:pPr algn="ctr"/>
            <a:r>
              <a:rPr lang="en-US" sz="1600" dirty="0">
                <a:solidFill>
                  <a:schemeClr val="accent2"/>
                </a:solidFill>
                <a:latin typeface="+mj-lt"/>
              </a:rPr>
              <a:t>+1</a:t>
            </a:r>
          </a:p>
        </p:txBody>
      </p:sp>
      <p:sp>
        <p:nvSpPr>
          <p:cNvPr id="17" name="TextBox 16">
            <a:extLst>
              <a:ext uri="{FF2B5EF4-FFF2-40B4-BE49-F238E27FC236}">
                <a16:creationId xmlns:a16="http://schemas.microsoft.com/office/drawing/2014/main" id="{CE99CDE3-0810-E31F-3A0E-566EAC2F2835}"/>
              </a:ext>
            </a:extLst>
          </p:cNvPr>
          <p:cNvSpPr txBox="1"/>
          <p:nvPr/>
        </p:nvSpPr>
        <p:spPr>
          <a:xfrm>
            <a:off x="6740824" y="6002923"/>
            <a:ext cx="533400" cy="338554"/>
          </a:xfrm>
          <a:prstGeom prst="rect">
            <a:avLst/>
          </a:prstGeom>
          <a:noFill/>
        </p:spPr>
        <p:txBody>
          <a:bodyPr wrap="square" rtlCol="0">
            <a:spAutoFit/>
          </a:bodyPr>
          <a:lstStyle/>
          <a:p>
            <a:pPr algn="ctr"/>
            <a:r>
              <a:rPr lang="en-US" sz="1600" dirty="0">
                <a:solidFill>
                  <a:schemeClr val="accent2"/>
                </a:solidFill>
                <a:latin typeface="+mj-lt"/>
              </a:rPr>
              <a:t>+1</a:t>
            </a:r>
          </a:p>
        </p:txBody>
      </p:sp>
      <p:sp>
        <p:nvSpPr>
          <p:cNvPr id="18" name="TextBox 17">
            <a:extLst>
              <a:ext uri="{FF2B5EF4-FFF2-40B4-BE49-F238E27FC236}">
                <a16:creationId xmlns:a16="http://schemas.microsoft.com/office/drawing/2014/main" id="{BA2C800B-3F2C-49E4-B19E-39C5D5434A68}"/>
              </a:ext>
            </a:extLst>
          </p:cNvPr>
          <p:cNvSpPr txBox="1"/>
          <p:nvPr/>
        </p:nvSpPr>
        <p:spPr>
          <a:xfrm>
            <a:off x="7407343" y="6007845"/>
            <a:ext cx="533400" cy="338554"/>
          </a:xfrm>
          <a:prstGeom prst="rect">
            <a:avLst/>
          </a:prstGeom>
          <a:noFill/>
        </p:spPr>
        <p:txBody>
          <a:bodyPr wrap="square" rtlCol="0">
            <a:spAutoFit/>
          </a:bodyPr>
          <a:lstStyle/>
          <a:p>
            <a:pPr algn="ctr"/>
            <a:r>
              <a:rPr lang="en-US" sz="1600" dirty="0">
                <a:solidFill>
                  <a:schemeClr val="accent2"/>
                </a:solidFill>
                <a:latin typeface="+mj-lt"/>
              </a:rPr>
              <a:t>-1</a:t>
            </a:r>
          </a:p>
        </p:txBody>
      </p:sp>
      <p:sp>
        <p:nvSpPr>
          <p:cNvPr id="19" name="TextBox 18">
            <a:extLst>
              <a:ext uri="{FF2B5EF4-FFF2-40B4-BE49-F238E27FC236}">
                <a16:creationId xmlns:a16="http://schemas.microsoft.com/office/drawing/2014/main" id="{9502A6AA-6DF4-82C8-6373-01AAF6BE84AB}"/>
              </a:ext>
            </a:extLst>
          </p:cNvPr>
          <p:cNvSpPr txBox="1"/>
          <p:nvPr/>
        </p:nvSpPr>
        <p:spPr>
          <a:xfrm>
            <a:off x="8112550" y="6009227"/>
            <a:ext cx="533400" cy="338554"/>
          </a:xfrm>
          <a:prstGeom prst="rect">
            <a:avLst/>
          </a:prstGeom>
          <a:noFill/>
        </p:spPr>
        <p:txBody>
          <a:bodyPr wrap="square" rtlCol="0">
            <a:spAutoFit/>
          </a:bodyPr>
          <a:lstStyle/>
          <a:p>
            <a:pPr algn="ctr"/>
            <a:r>
              <a:rPr lang="en-US" sz="1600" dirty="0">
                <a:solidFill>
                  <a:schemeClr val="accent2"/>
                </a:solidFill>
                <a:latin typeface="+mj-lt"/>
              </a:rPr>
              <a:t>0</a:t>
            </a:r>
          </a:p>
        </p:txBody>
      </p:sp>
      <p:sp>
        <p:nvSpPr>
          <p:cNvPr id="20" name="TextBox 19">
            <a:extLst>
              <a:ext uri="{FF2B5EF4-FFF2-40B4-BE49-F238E27FC236}">
                <a16:creationId xmlns:a16="http://schemas.microsoft.com/office/drawing/2014/main" id="{3AD4D59B-E372-7FC0-1D39-A6A950C85E54}"/>
              </a:ext>
            </a:extLst>
          </p:cNvPr>
          <p:cNvSpPr txBox="1"/>
          <p:nvPr/>
        </p:nvSpPr>
        <p:spPr>
          <a:xfrm>
            <a:off x="8759922" y="6007845"/>
            <a:ext cx="533400" cy="338554"/>
          </a:xfrm>
          <a:prstGeom prst="rect">
            <a:avLst/>
          </a:prstGeom>
          <a:noFill/>
        </p:spPr>
        <p:txBody>
          <a:bodyPr wrap="square" rtlCol="0">
            <a:spAutoFit/>
          </a:bodyPr>
          <a:lstStyle/>
          <a:p>
            <a:pPr algn="ctr"/>
            <a:r>
              <a:rPr lang="en-US" sz="1600" dirty="0">
                <a:solidFill>
                  <a:schemeClr val="accent2"/>
                </a:solidFill>
                <a:latin typeface="+mj-lt"/>
              </a:rPr>
              <a:t>+1</a:t>
            </a:r>
          </a:p>
        </p:txBody>
      </p:sp>
    </p:spTree>
    <p:extLst>
      <p:ext uri="{BB962C8B-B14F-4D97-AF65-F5344CB8AC3E}">
        <p14:creationId xmlns:p14="http://schemas.microsoft.com/office/powerpoint/2010/main" val="334468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14</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400" kern="0" dirty="0">
                <a:solidFill>
                  <a:schemeClr val="bg1"/>
                </a:solidFill>
                <a:effectLst/>
                <a:latin typeface="Calibri" panose="020F0502020204030204" pitchFamily="34" charset="0"/>
                <a:ea typeface="Times New Roman" panose="02020603050405020304" pitchFamily="18" charset="0"/>
              </a:rPr>
              <a:t>A plurality (48%) agrees that they cannot bring themselves to being close friends with someone who affiliates with a different political party than them because that person likely harbors opinions they find unacceptable. Forty-four percent (44%) disagree.</a:t>
            </a:r>
            <a:endParaRPr lang="en-US" sz="2400" dirty="0">
              <a:solidFill>
                <a:schemeClr val="bg1"/>
              </a:solidFill>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830997"/>
          </a:xfrm>
          <a:prstGeom prst="rect">
            <a:avLst/>
          </a:prstGeom>
          <a:noFill/>
          <a:ln>
            <a:solidFill>
              <a:schemeClr val="tx1"/>
            </a:solidFill>
          </a:ln>
        </p:spPr>
        <p:txBody>
          <a:bodyPr wrap="square" rtlCol="0">
            <a:spAutoFit/>
          </a:bodyPr>
          <a:lstStyle/>
          <a:p>
            <a:pPr algn="ctr"/>
            <a:r>
              <a:rPr lang="en-US" sz="1600" b="1" dirty="0">
                <a:solidFill>
                  <a:schemeClr val="tx1">
                    <a:lumMod val="75000"/>
                    <a:lumOff val="25000"/>
                  </a:schemeClr>
                </a:solidFill>
                <a:latin typeface="+mj-lt"/>
              </a:rPr>
              <a:t>Agree/Disagree:</a:t>
            </a:r>
          </a:p>
          <a:p>
            <a:pPr algn="ctr"/>
            <a:r>
              <a:rPr lang="en-US" sz="1600" b="1" dirty="0">
                <a:solidFill>
                  <a:schemeClr val="tx1">
                    <a:lumMod val="75000"/>
                    <a:lumOff val="25000"/>
                  </a:schemeClr>
                </a:solidFill>
                <a:latin typeface="+mj-lt"/>
              </a:rPr>
              <a:t>“I cannot bring myself to being close friends with someone who affiliates with a different political party than me. That person likely harbors opinions that I find unacceptable.”</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114511964"/>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F333D854-E0BF-4618-87C7-D848DD022BEB}"/>
              </a:ext>
            </a:extLst>
          </p:cNvPr>
          <p:cNvGraphicFramePr>
            <a:graphicFrameLocks noGrp="1"/>
          </p:cNvGraphicFramePr>
          <p:nvPr>
            <p:extLst>
              <p:ext uri="{D42A27DB-BD31-4B8C-83A1-F6EECF244321}">
                <p14:modId xmlns:p14="http://schemas.microsoft.com/office/powerpoint/2010/main" val="2014990280"/>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66289218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303945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0" y="1828800"/>
            <a:ext cx="12188825" cy="2895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en-US" sz="8800" dirty="0"/>
              <a:t>Part Three – </a:t>
            </a:r>
          </a:p>
          <a:p>
            <a:pPr algn="ctr">
              <a:defRPr/>
            </a:pPr>
            <a:r>
              <a:rPr lang="en-US" sz="6200" dirty="0"/>
              <a:t>Insensitive &amp; Offensive Speech</a:t>
            </a:r>
          </a:p>
        </p:txBody>
      </p:sp>
      <p:sp>
        <p:nvSpPr>
          <p:cNvPr id="10" name="Slide Number Placeholder 5"/>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15</a:t>
            </a:fld>
            <a:endParaRPr lang="en-US" altLang="en-US" sz="1400" dirty="0">
              <a:latin typeface="+mj-lt"/>
            </a:endParaRPr>
          </a:p>
        </p:txBody>
      </p:sp>
      <p:sp>
        <p:nvSpPr>
          <p:cNvPr id="6" name="Date Placeholder 3">
            <a:extLst>
              <a:ext uri="{FF2B5EF4-FFF2-40B4-BE49-F238E27FC236}">
                <a16:creationId xmlns:a16="http://schemas.microsoft.com/office/drawing/2014/main" id="{67767178-F84F-44EF-9D98-06B68D9D723D}"/>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pic>
        <p:nvPicPr>
          <p:cNvPr id="11" name="Picture 5" descr="MCL_Logo_huntergreen (3)">
            <a:extLst>
              <a:ext uri="{FF2B5EF4-FFF2-40B4-BE49-F238E27FC236}">
                <a16:creationId xmlns:a16="http://schemas.microsoft.com/office/drawing/2014/main" id="{9AC488B8-08ED-4A6A-A284-E2D78EF30C57}"/>
              </a:ext>
            </a:extLst>
          </p:cNvPr>
          <p:cNvPicPr>
            <a:picLocks noChangeAspect="1" noChangeArrowheads="1"/>
          </p:cNvPicPr>
          <p:nvPr/>
        </p:nvPicPr>
        <p:blipFill>
          <a:blip r:embed="rId3" cstate="print"/>
          <a:srcRect/>
          <a:stretch>
            <a:fillRect/>
          </a:stretch>
        </p:blipFill>
        <p:spPr bwMode="auto">
          <a:xfrm>
            <a:off x="4527764" y="6400800"/>
            <a:ext cx="3090648" cy="304800"/>
          </a:xfrm>
          <a:prstGeom prst="rect">
            <a:avLst/>
          </a:prstGeom>
          <a:noFill/>
          <a:ln w="9525">
            <a:noFill/>
            <a:miter lim="800000"/>
            <a:headEnd/>
            <a:tailEnd/>
          </a:ln>
        </p:spPr>
      </p:pic>
    </p:spTree>
    <p:extLst>
      <p:ext uri="{BB962C8B-B14F-4D97-AF65-F5344CB8AC3E}">
        <p14:creationId xmlns:p14="http://schemas.microsoft.com/office/powerpoint/2010/main" val="1519580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16</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4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By a slight 46% to 45% margin, students agree that political opinions they find offensive from fellow students should be reported to school administrators. This has increased modestly from 43% last year and the first time more students agree than disagree.</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923330"/>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Agree/Disagree:</a:t>
            </a:r>
          </a:p>
          <a:p>
            <a:pPr algn="ctr"/>
            <a:r>
              <a:rPr lang="en-US" b="1" dirty="0">
                <a:solidFill>
                  <a:schemeClr val="tx1">
                    <a:lumMod val="75000"/>
                    <a:lumOff val="25000"/>
                  </a:schemeClr>
                </a:solidFill>
                <a:latin typeface="+mj-lt"/>
              </a:rPr>
              <a:t>“Political opinions that I find offensive from fellow students – whether in the classroom or on social media – should be reported to school administrators.”</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2752717759"/>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F333D854-E0BF-4618-87C7-D848DD022BEB}"/>
              </a:ext>
            </a:extLst>
          </p:cNvPr>
          <p:cNvGraphicFramePr>
            <a:graphicFrameLocks noGrp="1"/>
          </p:cNvGraphicFramePr>
          <p:nvPr>
            <p:extLst>
              <p:ext uri="{D42A27DB-BD31-4B8C-83A1-F6EECF244321}">
                <p14:modId xmlns:p14="http://schemas.microsoft.com/office/powerpoint/2010/main" val="268884555"/>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66289218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graphicFrame>
        <p:nvGraphicFramePr>
          <p:cNvPr id="3" name="Group 4">
            <a:extLst>
              <a:ext uri="{FF2B5EF4-FFF2-40B4-BE49-F238E27FC236}">
                <a16:creationId xmlns:a16="http://schemas.microsoft.com/office/drawing/2014/main" id="{D00DC3AE-AC40-D2AC-FA8A-6F89A382C077}"/>
              </a:ext>
            </a:extLst>
          </p:cNvPr>
          <p:cNvGraphicFramePr>
            <a:graphicFrameLocks noGrp="1"/>
          </p:cNvGraphicFramePr>
          <p:nvPr>
            <p:extLst>
              <p:ext uri="{D42A27DB-BD31-4B8C-83A1-F6EECF244321}">
                <p14:modId xmlns:p14="http://schemas.microsoft.com/office/powerpoint/2010/main" val="1539603414"/>
              </p:ext>
            </p:extLst>
          </p:nvPr>
        </p:nvGraphicFramePr>
        <p:xfrm>
          <a:off x="8075610" y="1509893"/>
          <a:ext cx="4042099" cy="822684"/>
        </p:xfrm>
        <a:graphic>
          <a:graphicData uri="http://schemas.openxmlformats.org/drawingml/2006/table">
            <a:tbl>
              <a:tblPr>
                <a:tableStyleId>{5202B0CA-FC54-4496-8BCA-5EF66A818D29}</a:tableStyleId>
              </a:tblPr>
              <a:tblGrid>
                <a:gridCol w="1875139">
                  <a:extLst>
                    <a:ext uri="{9D8B030D-6E8A-4147-A177-3AD203B41FA5}">
                      <a16:colId xmlns:a16="http://schemas.microsoft.com/office/drawing/2014/main" val="20000"/>
                    </a:ext>
                  </a:extLst>
                </a:gridCol>
                <a:gridCol w="722320">
                  <a:extLst>
                    <a:ext uri="{9D8B030D-6E8A-4147-A177-3AD203B41FA5}">
                      <a16:colId xmlns:a16="http://schemas.microsoft.com/office/drawing/2014/main" val="3892480587"/>
                    </a:ext>
                  </a:extLst>
                </a:gridCol>
                <a:gridCol w="722320">
                  <a:extLst>
                    <a:ext uri="{9D8B030D-6E8A-4147-A177-3AD203B41FA5}">
                      <a16:colId xmlns:a16="http://schemas.microsoft.com/office/drawing/2014/main" val="1878143028"/>
                    </a:ext>
                  </a:extLst>
                </a:gridCol>
                <a:gridCol w="722320">
                  <a:extLst>
                    <a:ext uri="{9D8B030D-6E8A-4147-A177-3AD203B41FA5}">
                      <a16:colId xmlns:a16="http://schemas.microsoft.com/office/drawing/2014/main" val="4065491249"/>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39%</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43%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46%</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Disagree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48%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48%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45%</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8181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17</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0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 plurality (46%) agrees that if one student claims that another student made an insensitive remark, the student who is alleged to have made the remark should have to attend sensitivity training or undergo some type of re-education regardless of whether the allegation has been proven. Forty-three percent (43%) disagree.</a:t>
            </a:r>
            <a:endPar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954107"/>
          </a:xfrm>
          <a:prstGeom prst="rect">
            <a:avLst/>
          </a:prstGeom>
          <a:noFill/>
          <a:ln>
            <a:solidFill>
              <a:schemeClr val="tx1"/>
            </a:solidFill>
          </a:ln>
        </p:spPr>
        <p:txBody>
          <a:bodyPr wrap="square" rtlCol="0">
            <a:spAutoFit/>
          </a:bodyPr>
          <a:lstStyle/>
          <a:p>
            <a:pPr algn="ctr"/>
            <a:r>
              <a:rPr lang="en-US" sz="1400" b="1" dirty="0">
                <a:solidFill>
                  <a:schemeClr val="tx1">
                    <a:lumMod val="75000"/>
                    <a:lumOff val="25000"/>
                  </a:schemeClr>
                </a:solidFill>
                <a:latin typeface="+mj-lt"/>
              </a:rPr>
              <a:t>Agree/Disagree:</a:t>
            </a:r>
          </a:p>
          <a:p>
            <a:pPr algn="ctr"/>
            <a:r>
              <a:rPr lang="en-US" sz="1400" b="1" dirty="0">
                <a:solidFill>
                  <a:schemeClr val="tx1">
                    <a:lumMod val="75000"/>
                    <a:lumOff val="25000"/>
                  </a:schemeClr>
                </a:solidFill>
                <a:latin typeface="+mj-lt"/>
              </a:rPr>
              <a:t>“If one student claims that another student made an insensitive remark, the student who is alleged to have made the remark should have to attend sensitivity training or undergo some type of re-education regardless of whether the allegation has been proven.”</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3587603573"/>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F333D854-E0BF-4618-87C7-D848DD022BEB}"/>
              </a:ext>
            </a:extLst>
          </p:cNvPr>
          <p:cNvGraphicFramePr>
            <a:graphicFrameLocks noGrp="1"/>
          </p:cNvGraphicFramePr>
          <p:nvPr>
            <p:extLst>
              <p:ext uri="{D42A27DB-BD31-4B8C-83A1-F6EECF244321}">
                <p14:modId xmlns:p14="http://schemas.microsoft.com/office/powerpoint/2010/main" val="3571224782"/>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66289218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387341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18</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400" kern="0" dirty="0">
                <a:solidFill>
                  <a:schemeClr val="bg1"/>
                </a:solidFill>
                <a:effectLst/>
                <a:latin typeface="Calibri" panose="020F0502020204030204" pitchFamily="34" charset="0"/>
                <a:ea typeface="Times New Roman" panose="02020603050405020304" pitchFamily="18" charset="0"/>
              </a:rPr>
              <a:t>A majority (51%) agree that there are certain issues that school administrators or professors should prohibit from being debated on campus (40% disagree). These findings are consistent with last year - 51% agree to 41% disagree.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923330"/>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Agree/Disagree:</a:t>
            </a:r>
          </a:p>
          <a:p>
            <a:pPr algn="ctr"/>
            <a:r>
              <a:rPr lang="en-US" b="1" dirty="0">
                <a:solidFill>
                  <a:schemeClr val="tx1">
                    <a:lumMod val="75000"/>
                    <a:lumOff val="25000"/>
                  </a:schemeClr>
                </a:solidFill>
                <a:latin typeface="+mj-lt"/>
              </a:rPr>
              <a:t>“There are certain issues that school administrators or professors should prohibit from being debated on campus.” </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1856933349"/>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F333D854-E0BF-4618-87C7-D848DD022BEB}"/>
              </a:ext>
            </a:extLst>
          </p:cNvPr>
          <p:cNvGraphicFramePr>
            <a:graphicFrameLocks noGrp="1"/>
          </p:cNvGraphicFramePr>
          <p:nvPr>
            <p:extLst>
              <p:ext uri="{D42A27DB-BD31-4B8C-83A1-F6EECF244321}">
                <p14:modId xmlns:p14="http://schemas.microsoft.com/office/powerpoint/2010/main" val="2427008952"/>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66289218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graphicFrame>
        <p:nvGraphicFramePr>
          <p:cNvPr id="3" name="Group 4">
            <a:extLst>
              <a:ext uri="{FF2B5EF4-FFF2-40B4-BE49-F238E27FC236}">
                <a16:creationId xmlns:a16="http://schemas.microsoft.com/office/drawing/2014/main" id="{04F3C44E-01BA-954B-A8B4-2E9F14D31B05}"/>
              </a:ext>
            </a:extLst>
          </p:cNvPr>
          <p:cNvGraphicFramePr>
            <a:graphicFrameLocks noGrp="1"/>
          </p:cNvGraphicFramePr>
          <p:nvPr>
            <p:extLst>
              <p:ext uri="{D42A27DB-BD31-4B8C-83A1-F6EECF244321}">
                <p14:modId xmlns:p14="http://schemas.microsoft.com/office/powerpoint/2010/main" val="1355201204"/>
              </p:ext>
            </p:extLst>
          </p:nvPr>
        </p:nvGraphicFramePr>
        <p:xfrm>
          <a:off x="8075610" y="1509893"/>
          <a:ext cx="4042099" cy="822684"/>
        </p:xfrm>
        <a:graphic>
          <a:graphicData uri="http://schemas.openxmlformats.org/drawingml/2006/table">
            <a:tbl>
              <a:tblPr>
                <a:tableStyleId>{5202B0CA-FC54-4496-8BCA-5EF66A818D29}</a:tableStyleId>
              </a:tblPr>
              <a:tblGrid>
                <a:gridCol w="2283133">
                  <a:extLst>
                    <a:ext uri="{9D8B030D-6E8A-4147-A177-3AD203B41FA5}">
                      <a16:colId xmlns:a16="http://schemas.microsoft.com/office/drawing/2014/main" val="20000"/>
                    </a:ext>
                  </a:extLst>
                </a:gridCol>
                <a:gridCol w="879483">
                  <a:extLst>
                    <a:ext uri="{9D8B030D-6E8A-4147-A177-3AD203B41FA5}">
                      <a16:colId xmlns:a16="http://schemas.microsoft.com/office/drawing/2014/main" val="3892480587"/>
                    </a:ext>
                  </a:extLst>
                </a:gridCol>
                <a:gridCol w="879483">
                  <a:extLst>
                    <a:ext uri="{9D8B030D-6E8A-4147-A177-3AD203B41FA5}">
                      <a16:colId xmlns:a16="http://schemas.microsoft.com/office/drawing/2014/main" val="1878143028"/>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51%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51%</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Disagree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41%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40%</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51778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19</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800" dirty="0">
                <a:latin typeface="Calibri" panose="020F0502020204030204" pitchFamily="34" charset="0"/>
                <a:ea typeface="Times New Roman" panose="02020603050405020304" pitchFamily="18" charset="0"/>
              </a:rPr>
              <a:t>A majority (52%) continues to disagree that political comments they disagree with can be harmful to their mental health, while 39% agree. These findings are similar to last year when 38% agreed and 54% disagreed.</a:t>
            </a:r>
            <a:endParaRPr lang="en-US" sz="2800" dirty="0">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646331"/>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Agree/Disagree:</a:t>
            </a:r>
          </a:p>
          <a:p>
            <a:pPr algn="ctr"/>
            <a:r>
              <a:rPr lang="en-US" b="1" dirty="0">
                <a:solidFill>
                  <a:schemeClr val="tx1">
                    <a:lumMod val="75000"/>
                    <a:lumOff val="25000"/>
                  </a:schemeClr>
                </a:solidFill>
                <a:latin typeface="+mj-lt"/>
              </a:rPr>
              <a:t>“Political comments that I disagree with can be harmful to my mental health.”</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3336845998"/>
              </p:ext>
            </p:extLst>
          </p:nvPr>
        </p:nvGraphicFramePr>
        <p:xfrm>
          <a:off x="0" y="2170331"/>
          <a:ext cx="8125883" cy="40018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68022331-08F2-4529-8462-4640E286CC4B}"/>
              </a:ext>
            </a:extLst>
          </p:cNvPr>
          <p:cNvGraphicFramePr>
            <a:graphicFrameLocks noGrp="1"/>
          </p:cNvGraphicFramePr>
          <p:nvPr>
            <p:extLst>
              <p:ext uri="{D42A27DB-BD31-4B8C-83A1-F6EECF244321}">
                <p14:modId xmlns:p14="http://schemas.microsoft.com/office/powerpoint/2010/main" val="3340007350"/>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87313391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graphicFrame>
        <p:nvGraphicFramePr>
          <p:cNvPr id="3" name="Group 4">
            <a:extLst>
              <a:ext uri="{FF2B5EF4-FFF2-40B4-BE49-F238E27FC236}">
                <a16:creationId xmlns:a16="http://schemas.microsoft.com/office/drawing/2014/main" id="{3EAD7284-ABD6-DE18-9FBE-B21AAF680D65}"/>
              </a:ext>
            </a:extLst>
          </p:cNvPr>
          <p:cNvGraphicFramePr>
            <a:graphicFrameLocks noGrp="1"/>
          </p:cNvGraphicFramePr>
          <p:nvPr>
            <p:extLst>
              <p:ext uri="{D42A27DB-BD31-4B8C-83A1-F6EECF244321}">
                <p14:modId xmlns:p14="http://schemas.microsoft.com/office/powerpoint/2010/main" val="1028475217"/>
              </p:ext>
            </p:extLst>
          </p:nvPr>
        </p:nvGraphicFramePr>
        <p:xfrm>
          <a:off x="8075610" y="1509893"/>
          <a:ext cx="4042099" cy="822684"/>
        </p:xfrm>
        <a:graphic>
          <a:graphicData uri="http://schemas.openxmlformats.org/drawingml/2006/table">
            <a:tbl>
              <a:tblPr>
                <a:tableStyleId>{5202B0CA-FC54-4496-8BCA-5EF66A818D29}</a:tableStyleId>
              </a:tblPr>
              <a:tblGrid>
                <a:gridCol w="2283133">
                  <a:extLst>
                    <a:ext uri="{9D8B030D-6E8A-4147-A177-3AD203B41FA5}">
                      <a16:colId xmlns:a16="http://schemas.microsoft.com/office/drawing/2014/main" val="20000"/>
                    </a:ext>
                  </a:extLst>
                </a:gridCol>
                <a:gridCol w="879483">
                  <a:extLst>
                    <a:ext uri="{9D8B030D-6E8A-4147-A177-3AD203B41FA5}">
                      <a16:colId xmlns:a16="http://schemas.microsoft.com/office/drawing/2014/main" val="3892480587"/>
                    </a:ext>
                  </a:extLst>
                </a:gridCol>
                <a:gridCol w="879483">
                  <a:extLst>
                    <a:ext uri="{9D8B030D-6E8A-4147-A177-3AD203B41FA5}">
                      <a16:colId xmlns:a16="http://schemas.microsoft.com/office/drawing/2014/main" val="1878143028"/>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38%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39%</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Disagree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54%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52%</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2207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50747" y="2971800"/>
            <a:ext cx="8153400" cy="1143000"/>
          </a:xfrm>
        </p:spPr>
        <p:txBody>
          <a:bodyPr>
            <a:noAutofit/>
          </a:bodyPr>
          <a:lstStyle/>
          <a:p>
            <a:r>
              <a:rPr lang="en-US" altLang="en-US" sz="1480" b="1" dirty="0">
                <a:solidFill>
                  <a:schemeClr val="tx1">
                    <a:lumMod val="85000"/>
                    <a:lumOff val="15000"/>
                  </a:schemeClr>
                </a:solidFill>
                <a:latin typeface="Calibri" pitchFamily="34" charset="0"/>
              </a:rPr>
              <a:t>McLaughlin &amp; Associates conducted a national survey of 802 undergraduate students from September 9</a:t>
            </a:r>
            <a:r>
              <a:rPr lang="en-US" altLang="en-US" sz="1480" b="1" baseline="30000" dirty="0">
                <a:solidFill>
                  <a:schemeClr val="tx1">
                    <a:lumMod val="85000"/>
                    <a:lumOff val="15000"/>
                  </a:schemeClr>
                </a:solidFill>
                <a:latin typeface="Calibri" pitchFamily="34" charset="0"/>
              </a:rPr>
              <a:t>th</a:t>
            </a:r>
            <a:r>
              <a:rPr lang="en-US" altLang="en-US" sz="1480" b="1" dirty="0">
                <a:solidFill>
                  <a:schemeClr val="tx1">
                    <a:lumMod val="85000"/>
                    <a:lumOff val="15000"/>
                  </a:schemeClr>
                </a:solidFill>
                <a:latin typeface="Calibri" pitchFamily="34" charset="0"/>
              </a:rPr>
              <a:t> to 14</a:t>
            </a:r>
            <a:r>
              <a:rPr lang="en-US" altLang="en-US" sz="1480" b="1" baseline="30000" dirty="0">
                <a:solidFill>
                  <a:schemeClr val="tx1">
                    <a:lumMod val="85000"/>
                    <a:lumOff val="15000"/>
                  </a:schemeClr>
                </a:solidFill>
                <a:latin typeface="Calibri" pitchFamily="34" charset="0"/>
              </a:rPr>
              <a:t>th</a:t>
            </a:r>
            <a:r>
              <a:rPr lang="en-US" altLang="en-US" sz="1480" b="1" dirty="0">
                <a:solidFill>
                  <a:schemeClr val="tx1">
                    <a:lumMod val="85000"/>
                    <a:lumOff val="15000"/>
                  </a:schemeClr>
                </a:solidFill>
                <a:latin typeface="Calibri" pitchFamily="34" charset="0"/>
              </a:rPr>
              <a:t>, 2023. All student participants were under the age of 25 and attend either a four-year private or public college or university on a full-time basis. This study’s universe is the “conventional” four-year undergraduate, therefore excluding undergraduates who either attend a two-year school, technical school, junior college or trade school, are over the age of 24 or attend on a part-time basis.</a:t>
            </a:r>
            <a:br>
              <a:rPr lang="en-US" altLang="en-US" sz="1480" b="1" dirty="0">
                <a:solidFill>
                  <a:schemeClr val="tx1">
                    <a:lumMod val="85000"/>
                    <a:lumOff val="15000"/>
                  </a:schemeClr>
                </a:solidFill>
                <a:latin typeface="Calibri" pitchFamily="34" charset="0"/>
              </a:rPr>
            </a:br>
            <a:br>
              <a:rPr lang="en-US" altLang="en-US" sz="1480" b="1" dirty="0">
                <a:solidFill>
                  <a:schemeClr val="tx1">
                    <a:lumMod val="85000"/>
                    <a:lumOff val="15000"/>
                  </a:schemeClr>
                </a:solidFill>
                <a:latin typeface="Calibri" pitchFamily="34" charset="0"/>
              </a:rPr>
            </a:br>
            <a:r>
              <a:rPr lang="en-US" altLang="ja-JP" sz="1480" b="1" dirty="0">
                <a:solidFill>
                  <a:schemeClr val="tx1">
                    <a:lumMod val="85000"/>
                    <a:lumOff val="15000"/>
                  </a:schemeClr>
                </a:solidFill>
                <a:latin typeface="Calibri" pitchFamily="34" charset="0"/>
                <a:ea typeface="MS PGothic" pitchFamily="34" charset="-128"/>
              </a:rPr>
              <a:t>All interviews were conducted online and r</a:t>
            </a:r>
            <a:r>
              <a:rPr lang="en-US" sz="1480" b="1" dirty="0">
                <a:solidFill>
                  <a:schemeClr val="tx1">
                    <a:lumMod val="85000"/>
                    <a:lumOff val="15000"/>
                  </a:schemeClr>
                </a:solidFill>
                <a:latin typeface="Calibri" pitchFamily="34" charset="0"/>
              </a:rPr>
              <a:t>espondents were carefully selected and screened from a nationwide representative platform of individuals who elect to participate in online surveys. Data for this survey have been stratified by age, race/ethnicity, gender and geography using the most recent National Center for Education Statistics Report (2021) to reflect the actual demographic composition of four-year, full-time undergraduate students in the United States. According to the NCES Statistics, there are approximately 7,856,529 undergraduates who fall within these parameters. </a:t>
            </a:r>
            <a:br>
              <a:rPr lang="en-US" sz="1480" b="1" dirty="0">
                <a:solidFill>
                  <a:schemeClr val="tx1">
                    <a:lumMod val="85000"/>
                    <a:lumOff val="15000"/>
                  </a:schemeClr>
                </a:solidFill>
                <a:latin typeface="Calibri" pitchFamily="34" charset="0"/>
              </a:rPr>
            </a:br>
            <a:br>
              <a:rPr lang="en-US" sz="1480" b="1" dirty="0">
                <a:solidFill>
                  <a:schemeClr val="tx1">
                    <a:lumMod val="85000"/>
                    <a:lumOff val="15000"/>
                  </a:schemeClr>
                </a:solidFill>
                <a:latin typeface="Calibri" pitchFamily="34" charset="0"/>
              </a:rPr>
            </a:br>
            <a:r>
              <a:rPr lang="en-US" sz="1480" b="1" dirty="0">
                <a:solidFill>
                  <a:schemeClr val="tx1">
                    <a:lumMod val="85000"/>
                    <a:lumOff val="15000"/>
                  </a:schemeClr>
                </a:solidFill>
                <a:latin typeface="Calibri" pitchFamily="34" charset="0"/>
              </a:rPr>
              <a:t>Because the sample is based on those who initially self-selected for participation rather than a probability sample, no estimates of sampling error can be calculated. However, a confidence interval of 95% was calculated in order to produce an error estimate of +/- 3.5% for the 802 respondents. This error estimate should be taken into consideration in much the same way that analysis of probability polls takes into account the margin of sampling error. </a:t>
            </a:r>
            <a:r>
              <a:rPr lang="en-US" altLang="en-US" sz="1480" b="1" dirty="0">
                <a:solidFill>
                  <a:schemeClr val="tx1">
                    <a:lumMod val="85000"/>
                    <a:lumOff val="15000"/>
                  </a:schemeClr>
                </a:solidFill>
                <a:latin typeface="Calibri" pitchFamily="34" charset="0"/>
              </a:rPr>
              <a:t>The error estimate increases for cross-tabulations. Totals may not add up to exactly 100% due to rounding, refusals and the ability for respondents to give multiple answers to certain questions. </a:t>
            </a:r>
            <a:r>
              <a:rPr lang="en-US" sz="1480" b="1" dirty="0">
                <a:solidFill>
                  <a:schemeClr val="tx1">
                    <a:lumMod val="85000"/>
                    <a:lumOff val="15000"/>
                  </a:schemeClr>
                </a:solidFill>
                <a:latin typeface="Calibri" pitchFamily="34" charset="0"/>
              </a:rPr>
              <a:t>All surveys may be subject to multiple sources of error, including, but not limited to question wording and ordering, sampling error, coverage error and measurement error. This study is the ninth iteration of our undergraduate research on behalf of the Buckley Institute at Yale.</a:t>
            </a:r>
            <a:endParaRPr lang="en-US" altLang="en-US" sz="1480" b="1" dirty="0">
              <a:solidFill>
                <a:schemeClr val="tx1">
                  <a:lumMod val="85000"/>
                  <a:lumOff val="15000"/>
                </a:schemeClr>
              </a:solidFill>
              <a:latin typeface="Calibri" pitchFamily="34" charset="0"/>
            </a:endParaRPr>
          </a:p>
        </p:txBody>
      </p:sp>
      <p:sp>
        <p:nvSpPr>
          <p:cNvPr id="8" name="Round Same Side Corner Rectangle 7"/>
          <p:cNvSpPr/>
          <p:nvPr/>
        </p:nvSpPr>
        <p:spPr>
          <a:xfrm>
            <a:off x="0" y="76200"/>
            <a:ext cx="12188825" cy="6858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4000" dirty="0"/>
              <a:t>Methodology and Demographic Summary</a:t>
            </a:r>
          </a:p>
        </p:txBody>
      </p:sp>
      <p:sp>
        <p:nvSpPr>
          <p:cNvPr id="9" name="Rectangle 8"/>
          <p:cNvSpPr/>
          <p:nvPr/>
        </p:nvSpPr>
        <p:spPr>
          <a:xfrm>
            <a:off x="74613" y="838200"/>
            <a:ext cx="8153400" cy="54102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 name="Slide Number Placeholder 5"/>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a:t>
            </a:fld>
            <a:endParaRPr lang="en-US" altLang="en-US" sz="1400" dirty="0">
              <a:latin typeface="+mj-lt"/>
            </a:endParaRPr>
          </a:p>
        </p:txBody>
      </p:sp>
      <p:graphicFrame>
        <p:nvGraphicFramePr>
          <p:cNvPr id="14" name="Content Placeholder 3">
            <a:extLst>
              <a:ext uri="{FF2B5EF4-FFF2-40B4-BE49-F238E27FC236}">
                <a16:creationId xmlns:a16="http://schemas.microsoft.com/office/drawing/2014/main" id="{5A671416-7972-4292-8C9B-F02E06190FD0}"/>
              </a:ext>
            </a:extLst>
          </p:cNvPr>
          <p:cNvGraphicFramePr>
            <a:graphicFrameLocks/>
          </p:cNvGraphicFramePr>
          <p:nvPr>
            <p:extLst>
              <p:ext uri="{D42A27DB-BD31-4B8C-83A1-F6EECF244321}">
                <p14:modId xmlns:p14="http://schemas.microsoft.com/office/powerpoint/2010/main" val="1712468764"/>
              </p:ext>
            </p:extLst>
          </p:nvPr>
        </p:nvGraphicFramePr>
        <p:xfrm>
          <a:off x="8284696" y="838200"/>
          <a:ext cx="1985476" cy="6080760"/>
        </p:xfrm>
        <a:graphic>
          <a:graphicData uri="http://schemas.openxmlformats.org/drawingml/2006/table">
            <a:tbl>
              <a:tblPr firstRow="1" bandRow="1">
                <a:tableStyleId>{46F890A9-2807-4EBB-B81D-B2AA78EC7F39}</a:tableStyleId>
              </a:tblPr>
              <a:tblGrid>
                <a:gridCol w="1280160">
                  <a:extLst>
                    <a:ext uri="{9D8B030D-6E8A-4147-A177-3AD203B41FA5}">
                      <a16:colId xmlns:a16="http://schemas.microsoft.com/office/drawing/2014/main" val="20000"/>
                    </a:ext>
                  </a:extLst>
                </a:gridCol>
                <a:gridCol w="705316">
                  <a:extLst>
                    <a:ext uri="{9D8B030D-6E8A-4147-A177-3AD203B41FA5}">
                      <a16:colId xmlns:a16="http://schemas.microsoft.com/office/drawing/2014/main" val="20001"/>
                    </a:ext>
                  </a:extLst>
                </a:gridCol>
              </a:tblGrid>
              <a:tr h="186690">
                <a:tc>
                  <a:txBody>
                    <a:bodyPr/>
                    <a:lstStyle/>
                    <a:p>
                      <a:pPr marL="0" marR="0" indent="0" algn="l" defTabSz="914287" rtl="0" eaLnBrk="1" fontAlgn="auto" latinLnBrk="0" hangingPunct="1">
                        <a:lnSpc>
                          <a:spcPct val="100000"/>
                        </a:lnSpc>
                        <a:spcBef>
                          <a:spcPts val="0"/>
                        </a:spcBef>
                        <a:spcAft>
                          <a:spcPts val="0"/>
                        </a:spcAft>
                        <a:buClrTx/>
                        <a:buSzTx/>
                        <a:buFontTx/>
                        <a:buNone/>
                        <a:tabLst/>
                        <a:defRPr/>
                      </a:pPr>
                      <a:r>
                        <a:rPr lang="en-US" sz="1300" b="1" u="none" dirty="0">
                          <a:solidFill>
                            <a:schemeClr val="bg1"/>
                          </a:solidFill>
                          <a:latin typeface="Calibri" pitchFamily="34" charset="0"/>
                        </a:rPr>
                        <a:t>School Type</a:t>
                      </a:r>
                    </a:p>
                  </a:txBody>
                  <a:tcPr marL="121888" marR="121888">
                    <a:solidFill>
                      <a:schemeClr val="tx2"/>
                    </a:solidFill>
                  </a:tcPr>
                </a:tc>
                <a:tc>
                  <a:txBody>
                    <a:bodyPr/>
                    <a:lstStyle/>
                    <a:p>
                      <a:pPr algn="ctr"/>
                      <a:r>
                        <a:rPr lang="en-US" sz="1300" b="1" u="none" dirty="0">
                          <a:solidFill>
                            <a:schemeClr val="bg1"/>
                          </a:solidFill>
                          <a:latin typeface="Calibri" pitchFamily="34" charset="0"/>
                        </a:rPr>
                        <a:t>Total</a:t>
                      </a:r>
                    </a:p>
                  </a:txBody>
                  <a:tcPr marL="121888" marR="121888">
                    <a:solidFill>
                      <a:schemeClr val="tx2"/>
                    </a:solidFill>
                  </a:tcPr>
                </a:tc>
                <a:extLst>
                  <a:ext uri="{0D108BD9-81ED-4DB2-BD59-A6C34878D82A}">
                    <a16:rowId xmlns:a16="http://schemas.microsoft.com/office/drawing/2014/main" val="10009"/>
                  </a:ext>
                </a:extLst>
              </a:tr>
              <a:tr h="186690">
                <a:tc>
                  <a:txBody>
                    <a:bodyPr/>
                    <a:lstStyle/>
                    <a:p>
                      <a:r>
                        <a:rPr lang="en-US" sz="1300" dirty="0">
                          <a:solidFill>
                            <a:schemeClr val="tx1"/>
                          </a:solidFill>
                          <a:latin typeface="Calibri" pitchFamily="34" charset="0"/>
                        </a:rPr>
                        <a:t>Private</a:t>
                      </a:r>
                    </a:p>
                  </a:txBody>
                  <a:tcPr marL="121888" marR="121888"/>
                </a:tc>
                <a:tc>
                  <a:txBody>
                    <a:bodyPr/>
                    <a:lstStyle/>
                    <a:p>
                      <a:pPr algn="ctr"/>
                      <a:r>
                        <a:rPr lang="en-US" sz="1300" dirty="0">
                          <a:solidFill>
                            <a:schemeClr val="tx1"/>
                          </a:solidFill>
                          <a:latin typeface="Calibri" pitchFamily="34" charset="0"/>
                        </a:rPr>
                        <a:t>33%</a:t>
                      </a:r>
                    </a:p>
                  </a:txBody>
                  <a:tcPr marL="121888" marR="121888"/>
                </a:tc>
                <a:extLst>
                  <a:ext uri="{0D108BD9-81ED-4DB2-BD59-A6C34878D82A}">
                    <a16:rowId xmlns:a16="http://schemas.microsoft.com/office/drawing/2014/main" val="10018"/>
                  </a:ext>
                </a:extLst>
              </a:tr>
              <a:tr h="186690">
                <a:tc>
                  <a:txBody>
                    <a:bodyPr/>
                    <a:lstStyle/>
                    <a:p>
                      <a:r>
                        <a:rPr lang="en-US" sz="1300" dirty="0">
                          <a:solidFill>
                            <a:schemeClr val="tx1"/>
                          </a:solidFill>
                          <a:latin typeface="Calibri" pitchFamily="34" charset="0"/>
                        </a:rPr>
                        <a:t>Public</a:t>
                      </a:r>
                    </a:p>
                  </a:txBody>
                  <a:tcPr marL="121888" marR="121888"/>
                </a:tc>
                <a:tc>
                  <a:txBody>
                    <a:bodyPr/>
                    <a:lstStyle/>
                    <a:p>
                      <a:pPr algn="ctr"/>
                      <a:r>
                        <a:rPr lang="en-US" sz="1300" dirty="0">
                          <a:solidFill>
                            <a:schemeClr val="tx1"/>
                          </a:solidFill>
                          <a:latin typeface="Calibri" pitchFamily="34" charset="0"/>
                        </a:rPr>
                        <a:t>67%</a:t>
                      </a:r>
                    </a:p>
                  </a:txBody>
                  <a:tcPr marL="121888" marR="121888"/>
                </a:tc>
                <a:extLst>
                  <a:ext uri="{0D108BD9-81ED-4DB2-BD59-A6C34878D82A}">
                    <a16:rowId xmlns:a16="http://schemas.microsoft.com/office/drawing/2014/main" val="10019"/>
                  </a:ext>
                </a:extLst>
              </a:tr>
              <a:tr h="186690">
                <a:tc>
                  <a:txBody>
                    <a:bodyPr/>
                    <a:lstStyle/>
                    <a:p>
                      <a:pPr marL="0" marR="0" indent="0" algn="l" defTabSz="914287" rtl="0" eaLnBrk="1" fontAlgn="auto" latinLnBrk="0" hangingPunct="1">
                        <a:lnSpc>
                          <a:spcPct val="100000"/>
                        </a:lnSpc>
                        <a:spcBef>
                          <a:spcPts val="0"/>
                        </a:spcBef>
                        <a:spcAft>
                          <a:spcPts val="0"/>
                        </a:spcAft>
                        <a:buClrTx/>
                        <a:buSzTx/>
                        <a:buFontTx/>
                        <a:buNone/>
                        <a:tabLst/>
                        <a:defRPr/>
                      </a:pPr>
                      <a:r>
                        <a:rPr lang="en-US" sz="1300" b="1" u="none" dirty="0">
                          <a:solidFill>
                            <a:schemeClr val="bg1"/>
                          </a:solidFill>
                          <a:latin typeface="Calibri" pitchFamily="34" charset="0"/>
                        </a:rPr>
                        <a:t>Class Year</a:t>
                      </a:r>
                    </a:p>
                  </a:txBody>
                  <a:tcPr marL="121888" marR="121888">
                    <a:solidFill>
                      <a:schemeClr val="tx2"/>
                    </a:solidFill>
                  </a:tcPr>
                </a:tc>
                <a:tc>
                  <a:txBody>
                    <a:bodyPr/>
                    <a:lstStyle/>
                    <a:p>
                      <a:pPr algn="ctr"/>
                      <a:r>
                        <a:rPr lang="en-US" sz="1300" b="1" u="none" dirty="0">
                          <a:solidFill>
                            <a:schemeClr val="bg1"/>
                          </a:solidFill>
                          <a:latin typeface="Calibri" pitchFamily="34" charset="0"/>
                        </a:rPr>
                        <a:t>Total</a:t>
                      </a:r>
                    </a:p>
                  </a:txBody>
                  <a:tcPr marL="121888" marR="121888">
                    <a:solidFill>
                      <a:schemeClr val="tx2"/>
                    </a:solidFill>
                  </a:tcPr>
                </a:tc>
                <a:extLst>
                  <a:ext uri="{0D108BD9-81ED-4DB2-BD59-A6C34878D82A}">
                    <a16:rowId xmlns:a16="http://schemas.microsoft.com/office/drawing/2014/main" val="10008"/>
                  </a:ext>
                </a:extLst>
              </a:tr>
              <a:tr h="186690">
                <a:tc>
                  <a:txBody>
                    <a:bodyPr/>
                    <a:lstStyle/>
                    <a:p>
                      <a:r>
                        <a:rPr lang="en-US" sz="1300" dirty="0">
                          <a:solidFill>
                            <a:schemeClr val="tx1"/>
                          </a:solidFill>
                          <a:latin typeface="Calibri" pitchFamily="34" charset="0"/>
                        </a:rPr>
                        <a:t>Freshman</a:t>
                      </a:r>
                    </a:p>
                  </a:txBody>
                  <a:tcPr marL="121888" marR="121888"/>
                </a:tc>
                <a:tc>
                  <a:txBody>
                    <a:bodyPr/>
                    <a:lstStyle/>
                    <a:p>
                      <a:pPr algn="ctr"/>
                      <a:r>
                        <a:rPr lang="en-US" sz="1300" dirty="0">
                          <a:solidFill>
                            <a:schemeClr val="tx1"/>
                          </a:solidFill>
                          <a:latin typeface="Calibri" pitchFamily="34" charset="0"/>
                        </a:rPr>
                        <a:t>25%</a:t>
                      </a:r>
                    </a:p>
                  </a:txBody>
                  <a:tcPr marL="121888" marR="121888"/>
                </a:tc>
                <a:extLst>
                  <a:ext uri="{0D108BD9-81ED-4DB2-BD59-A6C34878D82A}">
                    <a16:rowId xmlns:a16="http://schemas.microsoft.com/office/drawing/2014/main" val="10012"/>
                  </a:ext>
                </a:extLst>
              </a:tr>
              <a:tr h="186690">
                <a:tc>
                  <a:txBody>
                    <a:bodyPr/>
                    <a:lstStyle/>
                    <a:p>
                      <a:r>
                        <a:rPr lang="en-US" sz="1300" dirty="0">
                          <a:solidFill>
                            <a:schemeClr val="tx1"/>
                          </a:solidFill>
                          <a:latin typeface="Calibri" pitchFamily="34" charset="0"/>
                        </a:rPr>
                        <a:t>Sophomore</a:t>
                      </a:r>
                    </a:p>
                  </a:txBody>
                  <a:tcPr marL="121888" marR="121888"/>
                </a:tc>
                <a:tc>
                  <a:txBody>
                    <a:bodyPr/>
                    <a:lstStyle/>
                    <a:p>
                      <a:pPr algn="ctr"/>
                      <a:r>
                        <a:rPr lang="en-US" sz="1300" dirty="0">
                          <a:solidFill>
                            <a:schemeClr val="tx1"/>
                          </a:solidFill>
                          <a:latin typeface="Calibri" pitchFamily="34" charset="0"/>
                        </a:rPr>
                        <a:t>29%</a:t>
                      </a:r>
                    </a:p>
                  </a:txBody>
                  <a:tcPr marL="121888" marR="121888"/>
                </a:tc>
                <a:extLst>
                  <a:ext uri="{0D108BD9-81ED-4DB2-BD59-A6C34878D82A}">
                    <a16:rowId xmlns:a16="http://schemas.microsoft.com/office/drawing/2014/main" val="10013"/>
                  </a:ext>
                </a:extLst>
              </a:tr>
              <a:tr h="186690">
                <a:tc>
                  <a:txBody>
                    <a:bodyPr/>
                    <a:lstStyle/>
                    <a:p>
                      <a:r>
                        <a:rPr lang="en-US" sz="1300" dirty="0">
                          <a:solidFill>
                            <a:schemeClr val="tx1"/>
                          </a:solidFill>
                          <a:latin typeface="Calibri" pitchFamily="34" charset="0"/>
                        </a:rPr>
                        <a:t>Junior</a:t>
                      </a:r>
                    </a:p>
                  </a:txBody>
                  <a:tcPr marL="121888" marR="121888"/>
                </a:tc>
                <a:tc>
                  <a:txBody>
                    <a:bodyPr/>
                    <a:lstStyle/>
                    <a:p>
                      <a:pPr algn="ctr"/>
                      <a:r>
                        <a:rPr lang="en-US" sz="1300" dirty="0">
                          <a:solidFill>
                            <a:schemeClr val="tx1"/>
                          </a:solidFill>
                          <a:latin typeface="Calibri" pitchFamily="34" charset="0"/>
                        </a:rPr>
                        <a:t>22%</a:t>
                      </a:r>
                    </a:p>
                  </a:txBody>
                  <a:tcPr marL="121888" marR="121888"/>
                </a:tc>
                <a:extLst>
                  <a:ext uri="{0D108BD9-81ED-4DB2-BD59-A6C34878D82A}">
                    <a16:rowId xmlns:a16="http://schemas.microsoft.com/office/drawing/2014/main" val="1083233087"/>
                  </a:ext>
                </a:extLst>
              </a:tr>
              <a:tr h="186690">
                <a:tc>
                  <a:txBody>
                    <a:bodyPr/>
                    <a:lstStyle/>
                    <a:p>
                      <a:r>
                        <a:rPr lang="en-US" sz="1300" dirty="0">
                          <a:solidFill>
                            <a:schemeClr val="tx1"/>
                          </a:solidFill>
                          <a:latin typeface="Calibri" pitchFamily="34" charset="0"/>
                        </a:rPr>
                        <a:t>Senior</a:t>
                      </a:r>
                    </a:p>
                  </a:txBody>
                  <a:tcPr marL="121888" marR="121888"/>
                </a:tc>
                <a:tc>
                  <a:txBody>
                    <a:bodyPr/>
                    <a:lstStyle/>
                    <a:p>
                      <a:pPr algn="ctr"/>
                      <a:r>
                        <a:rPr lang="en-US" sz="1300" dirty="0">
                          <a:solidFill>
                            <a:schemeClr val="tx1"/>
                          </a:solidFill>
                          <a:latin typeface="Calibri" pitchFamily="34" charset="0"/>
                        </a:rPr>
                        <a:t>24%</a:t>
                      </a:r>
                    </a:p>
                  </a:txBody>
                  <a:tcPr marL="121888" marR="121888"/>
                </a:tc>
                <a:extLst>
                  <a:ext uri="{0D108BD9-81ED-4DB2-BD59-A6C34878D82A}">
                    <a16:rowId xmlns:a16="http://schemas.microsoft.com/office/drawing/2014/main" val="118966837"/>
                  </a:ext>
                </a:extLst>
              </a:tr>
              <a:tr h="186690">
                <a:tc>
                  <a:txBody>
                    <a:bodyPr/>
                    <a:lstStyle/>
                    <a:p>
                      <a:pPr marL="0" marR="0" indent="0" algn="l" defTabSz="914287" rtl="0" eaLnBrk="1" fontAlgn="auto" latinLnBrk="0" hangingPunct="1">
                        <a:lnSpc>
                          <a:spcPct val="100000"/>
                        </a:lnSpc>
                        <a:spcBef>
                          <a:spcPts val="0"/>
                        </a:spcBef>
                        <a:spcAft>
                          <a:spcPts val="0"/>
                        </a:spcAft>
                        <a:buClrTx/>
                        <a:buSzTx/>
                        <a:buFontTx/>
                        <a:buNone/>
                        <a:tabLst/>
                        <a:defRPr/>
                      </a:pPr>
                      <a:r>
                        <a:rPr lang="en-US" sz="1300" b="1" u="none" dirty="0">
                          <a:solidFill>
                            <a:schemeClr val="bg1"/>
                          </a:solidFill>
                          <a:latin typeface="Calibri" pitchFamily="34" charset="0"/>
                        </a:rPr>
                        <a:t>Ethnicity</a:t>
                      </a:r>
                    </a:p>
                  </a:txBody>
                  <a:tcPr marL="121888" marR="121888">
                    <a:solidFill>
                      <a:schemeClr val="tx2"/>
                    </a:solidFill>
                  </a:tcPr>
                </a:tc>
                <a:tc>
                  <a:txBody>
                    <a:bodyPr/>
                    <a:lstStyle/>
                    <a:p>
                      <a:pPr algn="ctr"/>
                      <a:r>
                        <a:rPr lang="en-US" sz="1300" b="1" u="none" dirty="0">
                          <a:solidFill>
                            <a:schemeClr val="bg1"/>
                          </a:solidFill>
                          <a:latin typeface="Calibri" pitchFamily="34" charset="0"/>
                        </a:rPr>
                        <a:t>Total</a:t>
                      </a:r>
                    </a:p>
                  </a:txBody>
                  <a:tcPr marL="121888" marR="121888">
                    <a:solidFill>
                      <a:schemeClr val="tx2"/>
                    </a:solidFill>
                  </a:tcPr>
                </a:tc>
                <a:extLst>
                  <a:ext uri="{0D108BD9-81ED-4DB2-BD59-A6C34878D82A}">
                    <a16:rowId xmlns:a16="http://schemas.microsoft.com/office/drawing/2014/main" val="10010"/>
                  </a:ext>
                </a:extLst>
              </a:tr>
              <a:tr h="186690">
                <a:tc>
                  <a:txBody>
                    <a:bodyPr/>
                    <a:lstStyle/>
                    <a:p>
                      <a:r>
                        <a:rPr lang="en-US" sz="1300" dirty="0">
                          <a:solidFill>
                            <a:schemeClr val="tx1"/>
                          </a:solidFill>
                          <a:latin typeface="Calibri" pitchFamily="34" charset="0"/>
                        </a:rPr>
                        <a:t>White</a:t>
                      </a:r>
                    </a:p>
                  </a:txBody>
                  <a:tcPr marL="121888" marR="121888"/>
                </a:tc>
                <a:tc>
                  <a:txBody>
                    <a:bodyPr/>
                    <a:lstStyle/>
                    <a:p>
                      <a:pPr algn="ctr"/>
                      <a:r>
                        <a:rPr lang="en-US" sz="1300" dirty="0">
                          <a:solidFill>
                            <a:schemeClr val="tx1"/>
                          </a:solidFill>
                          <a:latin typeface="Calibri" pitchFamily="34" charset="0"/>
                        </a:rPr>
                        <a:t>53%</a:t>
                      </a:r>
                    </a:p>
                  </a:txBody>
                  <a:tcPr marL="121888" marR="121888"/>
                </a:tc>
                <a:extLst>
                  <a:ext uri="{0D108BD9-81ED-4DB2-BD59-A6C34878D82A}">
                    <a16:rowId xmlns:a16="http://schemas.microsoft.com/office/drawing/2014/main" val="10011"/>
                  </a:ext>
                </a:extLst>
              </a:tr>
              <a:tr h="186690">
                <a:tc>
                  <a:txBody>
                    <a:bodyPr/>
                    <a:lstStyle/>
                    <a:p>
                      <a:r>
                        <a:rPr lang="en-US" sz="1300" dirty="0">
                          <a:solidFill>
                            <a:schemeClr val="tx1"/>
                          </a:solidFill>
                          <a:latin typeface="Calibri" pitchFamily="34" charset="0"/>
                        </a:rPr>
                        <a:t>Black</a:t>
                      </a:r>
                    </a:p>
                  </a:txBody>
                  <a:tcPr marL="121888" marR="121888"/>
                </a:tc>
                <a:tc>
                  <a:txBody>
                    <a:bodyPr/>
                    <a:lstStyle/>
                    <a:p>
                      <a:pPr algn="ctr"/>
                      <a:r>
                        <a:rPr lang="en-US" sz="1300" dirty="0">
                          <a:solidFill>
                            <a:schemeClr val="tx1"/>
                          </a:solidFill>
                          <a:latin typeface="Calibri" pitchFamily="34" charset="0"/>
                        </a:rPr>
                        <a:t>13%</a:t>
                      </a:r>
                    </a:p>
                  </a:txBody>
                  <a:tcPr marL="121888" marR="121888"/>
                </a:tc>
                <a:extLst>
                  <a:ext uri="{0D108BD9-81ED-4DB2-BD59-A6C34878D82A}">
                    <a16:rowId xmlns:a16="http://schemas.microsoft.com/office/drawing/2014/main" val="10015"/>
                  </a:ext>
                </a:extLst>
              </a:tr>
              <a:tr h="186690">
                <a:tc>
                  <a:txBody>
                    <a:bodyPr/>
                    <a:lstStyle/>
                    <a:p>
                      <a:r>
                        <a:rPr lang="en-US" sz="1300" dirty="0">
                          <a:solidFill>
                            <a:schemeClr val="tx1"/>
                          </a:solidFill>
                          <a:latin typeface="Calibri" pitchFamily="34" charset="0"/>
                        </a:rPr>
                        <a:t>Hispanic</a:t>
                      </a:r>
                    </a:p>
                  </a:txBody>
                  <a:tcPr marL="121888" marR="121888"/>
                </a:tc>
                <a:tc>
                  <a:txBody>
                    <a:bodyPr/>
                    <a:lstStyle/>
                    <a:p>
                      <a:pPr algn="ctr"/>
                      <a:r>
                        <a:rPr lang="en-US" sz="1300" dirty="0">
                          <a:solidFill>
                            <a:schemeClr val="tx1"/>
                          </a:solidFill>
                          <a:latin typeface="Calibri" pitchFamily="34" charset="0"/>
                        </a:rPr>
                        <a:t>20%</a:t>
                      </a:r>
                    </a:p>
                  </a:txBody>
                  <a:tcPr marL="121888" marR="121888"/>
                </a:tc>
                <a:extLst>
                  <a:ext uri="{0D108BD9-81ED-4DB2-BD59-A6C34878D82A}">
                    <a16:rowId xmlns:a16="http://schemas.microsoft.com/office/drawing/2014/main" val="10022"/>
                  </a:ext>
                </a:extLst>
              </a:tr>
              <a:tr h="186690">
                <a:tc>
                  <a:txBody>
                    <a:bodyPr/>
                    <a:lstStyle/>
                    <a:p>
                      <a:r>
                        <a:rPr lang="en-US" sz="1300" dirty="0">
                          <a:solidFill>
                            <a:schemeClr val="tx1"/>
                          </a:solidFill>
                          <a:latin typeface="Calibri" pitchFamily="34" charset="0"/>
                        </a:rPr>
                        <a:t>Asian</a:t>
                      </a:r>
                    </a:p>
                  </a:txBody>
                  <a:tcPr marL="121888" marR="121888"/>
                </a:tc>
                <a:tc>
                  <a:txBody>
                    <a:bodyPr/>
                    <a:lstStyle/>
                    <a:p>
                      <a:pPr algn="ctr"/>
                      <a:r>
                        <a:rPr lang="en-US" sz="1300" dirty="0">
                          <a:solidFill>
                            <a:schemeClr val="tx1"/>
                          </a:solidFill>
                          <a:latin typeface="Calibri" pitchFamily="34" charset="0"/>
                        </a:rPr>
                        <a:t>7%</a:t>
                      </a:r>
                    </a:p>
                  </a:txBody>
                  <a:tcPr marL="121888" marR="121888"/>
                </a:tc>
                <a:extLst>
                  <a:ext uri="{0D108BD9-81ED-4DB2-BD59-A6C34878D82A}">
                    <a16:rowId xmlns:a16="http://schemas.microsoft.com/office/drawing/2014/main" val="3500710820"/>
                  </a:ext>
                </a:extLst>
              </a:tr>
              <a:tr h="186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u="none" dirty="0">
                          <a:solidFill>
                            <a:schemeClr val="bg1"/>
                          </a:solidFill>
                          <a:latin typeface="Calibri" pitchFamily="34" charset="0"/>
                        </a:rPr>
                        <a:t>Age</a:t>
                      </a:r>
                    </a:p>
                  </a:txBody>
                  <a:tcPr marL="121888" marR="121888">
                    <a:solidFill>
                      <a:schemeClr val="tx2"/>
                    </a:solidFill>
                  </a:tcPr>
                </a:tc>
                <a:tc>
                  <a:txBody>
                    <a:bodyPr/>
                    <a:lstStyle/>
                    <a:p>
                      <a:pPr algn="ctr"/>
                      <a:r>
                        <a:rPr lang="en-US" sz="1300" b="1" u="none" dirty="0">
                          <a:solidFill>
                            <a:schemeClr val="bg1"/>
                          </a:solidFill>
                          <a:latin typeface="Calibri" pitchFamily="34" charset="0"/>
                        </a:rPr>
                        <a:t>Total</a:t>
                      </a:r>
                    </a:p>
                  </a:txBody>
                  <a:tcPr marL="121888" marR="121888">
                    <a:solidFill>
                      <a:schemeClr val="tx2"/>
                    </a:solidFill>
                  </a:tcPr>
                </a:tc>
                <a:extLst>
                  <a:ext uri="{0D108BD9-81ED-4DB2-BD59-A6C34878D82A}">
                    <a16:rowId xmlns:a16="http://schemas.microsoft.com/office/drawing/2014/main" val="3822862684"/>
                  </a:ext>
                </a:extLst>
              </a:tr>
              <a:tr h="186690">
                <a:tc>
                  <a:txBody>
                    <a:bodyPr/>
                    <a:lstStyle/>
                    <a:p>
                      <a:r>
                        <a:rPr lang="en-US" sz="1300" b="0" dirty="0">
                          <a:solidFill>
                            <a:schemeClr val="tx1"/>
                          </a:solidFill>
                          <a:latin typeface="Calibri" pitchFamily="34" charset="0"/>
                        </a:rPr>
                        <a:t>18-19</a:t>
                      </a:r>
                    </a:p>
                  </a:txBody>
                  <a:tcPr marL="121888" marR="121888"/>
                </a:tc>
                <a:tc>
                  <a:txBody>
                    <a:bodyPr/>
                    <a:lstStyle/>
                    <a:p>
                      <a:pPr algn="ctr"/>
                      <a:r>
                        <a:rPr lang="en-US" sz="1300" b="0" dirty="0">
                          <a:solidFill>
                            <a:schemeClr val="tx1"/>
                          </a:solidFill>
                          <a:latin typeface="Calibri" pitchFamily="34" charset="0"/>
                        </a:rPr>
                        <a:t>35%</a:t>
                      </a:r>
                    </a:p>
                  </a:txBody>
                  <a:tcPr marL="121888" marR="121888"/>
                </a:tc>
                <a:extLst>
                  <a:ext uri="{0D108BD9-81ED-4DB2-BD59-A6C34878D82A}">
                    <a16:rowId xmlns:a16="http://schemas.microsoft.com/office/drawing/2014/main" val="465964872"/>
                  </a:ext>
                </a:extLst>
              </a:tr>
              <a:tr h="186690">
                <a:tc>
                  <a:txBody>
                    <a:bodyPr/>
                    <a:lstStyle/>
                    <a:p>
                      <a:r>
                        <a:rPr lang="en-US" sz="1300" b="0" dirty="0">
                          <a:solidFill>
                            <a:schemeClr val="tx1"/>
                          </a:solidFill>
                          <a:latin typeface="Calibri" pitchFamily="34" charset="0"/>
                        </a:rPr>
                        <a:t>20-21</a:t>
                      </a:r>
                    </a:p>
                  </a:txBody>
                  <a:tcPr marL="121888" marR="121888"/>
                </a:tc>
                <a:tc>
                  <a:txBody>
                    <a:bodyPr/>
                    <a:lstStyle/>
                    <a:p>
                      <a:pPr algn="ctr"/>
                      <a:r>
                        <a:rPr lang="en-US" sz="1300" b="0" dirty="0">
                          <a:solidFill>
                            <a:schemeClr val="tx1"/>
                          </a:solidFill>
                          <a:latin typeface="Calibri" pitchFamily="34" charset="0"/>
                        </a:rPr>
                        <a:t>40%</a:t>
                      </a:r>
                    </a:p>
                  </a:txBody>
                  <a:tcPr marL="121888" marR="121888"/>
                </a:tc>
                <a:extLst>
                  <a:ext uri="{0D108BD9-81ED-4DB2-BD59-A6C34878D82A}">
                    <a16:rowId xmlns:a16="http://schemas.microsoft.com/office/drawing/2014/main" val="4259030310"/>
                  </a:ext>
                </a:extLst>
              </a:tr>
              <a:tr h="186690">
                <a:tc>
                  <a:txBody>
                    <a:bodyPr/>
                    <a:lstStyle/>
                    <a:p>
                      <a:r>
                        <a:rPr lang="en-US" sz="1300" b="0" dirty="0">
                          <a:solidFill>
                            <a:schemeClr val="tx1"/>
                          </a:solidFill>
                          <a:latin typeface="Calibri" pitchFamily="34" charset="0"/>
                        </a:rPr>
                        <a:t>Over 21</a:t>
                      </a:r>
                    </a:p>
                  </a:txBody>
                  <a:tcPr marL="121888" marR="121888"/>
                </a:tc>
                <a:tc>
                  <a:txBody>
                    <a:bodyPr/>
                    <a:lstStyle/>
                    <a:p>
                      <a:pPr algn="ctr"/>
                      <a:r>
                        <a:rPr lang="en-US" sz="1300" b="0" dirty="0">
                          <a:solidFill>
                            <a:schemeClr val="tx1"/>
                          </a:solidFill>
                          <a:latin typeface="Calibri" pitchFamily="34" charset="0"/>
                        </a:rPr>
                        <a:t>25%</a:t>
                      </a:r>
                    </a:p>
                  </a:txBody>
                  <a:tcPr marL="121888" marR="121888"/>
                </a:tc>
                <a:extLst>
                  <a:ext uri="{0D108BD9-81ED-4DB2-BD59-A6C34878D82A}">
                    <a16:rowId xmlns:a16="http://schemas.microsoft.com/office/drawing/2014/main" val="2583887413"/>
                  </a:ext>
                </a:extLst>
              </a:tr>
              <a:tr h="186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u="none" dirty="0">
                          <a:solidFill>
                            <a:schemeClr val="bg1"/>
                          </a:solidFill>
                          <a:latin typeface="Calibri" pitchFamily="34" charset="0"/>
                        </a:rPr>
                        <a:t>Gender</a:t>
                      </a:r>
                    </a:p>
                  </a:txBody>
                  <a:tcPr marL="121888" marR="121888">
                    <a:solidFill>
                      <a:schemeClr val="tx2"/>
                    </a:solidFill>
                  </a:tcPr>
                </a:tc>
                <a:tc>
                  <a:txBody>
                    <a:bodyPr/>
                    <a:lstStyle/>
                    <a:p>
                      <a:pPr algn="ctr"/>
                      <a:r>
                        <a:rPr lang="en-US" sz="1300" b="1" u="none" dirty="0">
                          <a:solidFill>
                            <a:schemeClr val="bg1"/>
                          </a:solidFill>
                          <a:latin typeface="Calibri" pitchFamily="34" charset="0"/>
                        </a:rPr>
                        <a:t>Total</a:t>
                      </a:r>
                    </a:p>
                  </a:txBody>
                  <a:tcPr marL="121888" marR="121888">
                    <a:solidFill>
                      <a:schemeClr val="tx2"/>
                    </a:solidFill>
                  </a:tcPr>
                </a:tc>
                <a:extLst>
                  <a:ext uri="{0D108BD9-81ED-4DB2-BD59-A6C34878D82A}">
                    <a16:rowId xmlns:a16="http://schemas.microsoft.com/office/drawing/2014/main" val="381542831"/>
                  </a:ext>
                </a:extLst>
              </a:tr>
              <a:tr h="186690">
                <a:tc>
                  <a:txBody>
                    <a:bodyPr/>
                    <a:lstStyle/>
                    <a:p>
                      <a:r>
                        <a:rPr lang="en-US" sz="1300" dirty="0">
                          <a:solidFill>
                            <a:schemeClr val="tx1"/>
                          </a:solidFill>
                          <a:latin typeface="Calibri" pitchFamily="34" charset="0"/>
                        </a:rPr>
                        <a:t>Male</a:t>
                      </a:r>
                    </a:p>
                  </a:txBody>
                  <a:tcPr marL="121888" marR="121888"/>
                </a:tc>
                <a:tc>
                  <a:txBody>
                    <a:bodyPr/>
                    <a:lstStyle/>
                    <a:p>
                      <a:pPr algn="ctr"/>
                      <a:r>
                        <a:rPr lang="en-US" sz="1300" dirty="0">
                          <a:solidFill>
                            <a:schemeClr val="tx1"/>
                          </a:solidFill>
                          <a:latin typeface="Calibri" pitchFamily="34" charset="0"/>
                        </a:rPr>
                        <a:t>42%</a:t>
                      </a:r>
                    </a:p>
                  </a:txBody>
                  <a:tcPr marL="121888" marR="121888"/>
                </a:tc>
                <a:extLst>
                  <a:ext uri="{0D108BD9-81ED-4DB2-BD59-A6C34878D82A}">
                    <a16:rowId xmlns:a16="http://schemas.microsoft.com/office/drawing/2014/main" val="2559790425"/>
                  </a:ext>
                </a:extLst>
              </a:tr>
              <a:tr h="186690">
                <a:tc>
                  <a:txBody>
                    <a:bodyPr/>
                    <a:lstStyle/>
                    <a:p>
                      <a:r>
                        <a:rPr lang="en-US" sz="1300" dirty="0">
                          <a:solidFill>
                            <a:schemeClr val="tx1"/>
                          </a:solidFill>
                          <a:latin typeface="Calibri" pitchFamily="34" charset="0"/>
                        </a:rPr>
                        <a:t>Female</a:t>
                      </a:r>
                    </a:p>
                  </a:txBody>
                  <a:tcPr marL="121888" marR="121888"/>
                </a:tc>
                <a:tc>
                  <a:txBody>
                    <a:bodyPr/>
                    <a:lstStyle/>
                    <a:p>
                      <a:pPr algn="ctr"/>
                      <a:r>
                        <a:rPr lang="en-US" sz="1300" dirty="0">
                          <a:solidFill>
                            <a:schemeClr val="tx1"/>
                          </a:solidFill>
                          <a:latin typeface="Calibri" pitchFamily="34" charset="0"/>
                        </a:rPr>
                        <a:t>55%</a:t>
                      </a:r>
                    </a:p>
                  </a:txBody>
                  <a:tcPr marL="121888" marR="121888"/>
                </a:tc>
                <a:extLst>
                  <a:ext uri="{0D108BD9-81ED-4DB2-BD59-A6C34878D82A}">
                    <a16:rowId xmlns:a16="http://schemas.microsoft.com/office/drawing/2014/main" val="3375251527"/>
                  </a:ext>
                </a:extLst>
              </a:tr>
              <a:tr h="186690">
                <a:tc>
                  <a:txBody>
                    <a:bodyPr/>
                    <a:lstStyle/>
                    <a:p>
                      <a:r>
                        <a:rPr lang="en-US" sz="1300" dirty="0">
                          <a:solidFill>
                            <a:schemeClr val="tx1"/>
                          </a:solidFill>
                          <a:latin typeface="Calibri" pitchFamily="34" charset="0"/>
                        </a:rPr>
                        <a:t>Other</a:t>
                      </a:r>
                    </a:p>
                  </a:txBody>
                  <a:tcPr marL="121888" marR="121888"/>
                </a:tc>
                <a:tc>
                  <a:txBody>
                    <a:bodyPr/>
                    <a:lstStyle/>
                    <a:p>
                      <a:pPr algn="ctr"/>
                      <a:r>
                        <a:rPr lang="en-US" sz="1300" dirty="0">
                          <a:solidFill>
                            <a:schemeClr val="tx1"/>
                          </a:solidFill>
                          <a:latin typeface="Calibri" pitchFamily="34" charset="0"/>
                        </a:rPr>
                        <a:t>3%</a:t>
                      </a:r>
                    </a:p>
                  </a:txBody>
                  <a:tcPr marL="121888" marR="121888"/>
                </a:tc>
                <a:extLst>
                  <a:ext uri="{0D108BD9-81ED-4DB2-BD59-A6C34878D82A}">
                    <a16:rowId xmlns:a16="http://schemas.microsoft.com/office/drawing/2014/main" val="3113416348"/>
                  </a:ext>
                </a:extLst>
              </a:tr>
            </a:tbl>
          </a:graphicData>
        </a:graphic>
      </p:graphicFrame>
      <p:graphicFrame>
        <p:nvGraphicFramePr>
          <p:cNvPr id="15" name="Content Placeholder 3">
            <a:extLst>
              <a:ext uri="{FF2B5EF4-FFF2-40B4-BE49-F238E27FC236}">
                <a16:creationId xmlns:a16="http://schemas.microsoft.com/office/drawing/2014/main" id="{294228A3-2CF0-4EAA-97F5-451B11269B41}"/>
              </a:ext>
            </a:extLst>
          </p:cNvPr>
          <p:cNvGraphicFramePr>
            <a:graphicFrameLocks/>
          </p:cNvGraphicFramePr>
          <p:nvPr>
            <p:extLst>
              <p:ext uri="{D42A27DB-BD31-4B8C-83A1-F6EECF244321}">
                <p14:modId xmlns:p14="http://schemas.microsoft.com/office/powerpoint/2010/main" val="3553877162"/>
              </p:ext>
            </p:extLst>
          </p:nvPr>
        </p:nvGraphicFramePr>
        <p:xfrm>
          <a:off x="10285412" y="838200"/>
          <a:ext cx="1913070" cy="5791200"/>
        </p:xfrm>
        <a:graphic>
          <a:graphicData uri="http://schemas.openxmlformats.org/drawingml/2006/table">
            <a:tbl>
              <a:tblPr firstRow="1" bandRow="1">
                <a:tableStyleId>{46F890A9-2807-4EBB-B81D-B2AA78EC7F39}</a:tableStyleId>
              </a:tblPr>
              <a:tblGrid>
                <a:gridCol w="1280160">
                  <a:extLst>
                    <a:ext uri="{9D8B030D-6E8A-4147-A177-3AD203B41FA5}">
                      <a16:colId xmlns:a16="http://schemas.microsoft.com/office/drawing/2014/main" val="20000"/>
                    </a:ext>
                  </a:extLst>
                </a:gridCol>
                <a:gridCol w="632910">
                  <a:extLst>
                    <a:ext uri="{9D8B030D-6E8A-4147-A177-3AD203B41FA5}">
                      <a16:colId xmlns:a16="http://schemas.microsoft.com/office/drawing/2014/main" val="20001"/>
                    </a:ext>
                  </a:extLst>
                </a:gridCol>
              </a:tblGrid>
              <a:tr h="186690">
                <a:tc>
                  <a:txBody>
                    <a:bodyPr/>
                    <a:lstStyle/>
                    <a:p>
                      <a:pPr marL="0" marR="0" indent="0" algn="l" defTabSz="914287" rtl="0" eaLnBrk="1" fontAlgn="auto" latinLnBrk="0" hangingPunct="1">
                        <a:lnSpc>
                          <a:spcPct val="100000"/>
                        </a:lnSpc>
                        <a:spcBef>
                          <a:spcPts val="0"/>
                        </a:spcBef>
                        <a:spcAft>
                          <a:spcPts val="0"/>
                        </a:spcAft>
                        <a:buClrTx/>
                        <a:buSzTx/>
                        <a:buFontTx/>
                        <a:buNone/>
                        <a:tabLst/>
                        <a:defRPr/>
                      </a:pPr>
                      <a:r>
                        <a:rPr lang="en-US" sz="1300" b="1" u="none" dirty="0">
                          <a:solidFill>
                            <a:schemeClr val="bg1"/>
                          </a:solidFill>
                          <a:latin typeface="Calibri" pitchFamily="34" charset="0"/>
                        </a:rPr>
                        <a:t>School Geo.</a:t>
                      </a:r>
                    </a:p>
                  </a:txBody>
                  <a:tcPr marL="121888" marR="121888">
                    <a:solidFill>
                      <a:schemeClr val="tx2"/>
                    </a:solidFill>
                  </a:tcPr>
                </a:tc>
                <a:tc>
                  <a:txBody>
                    <a:bodyPr/>
                    <a:lstStyle/>
                    <a:p>
                      <a:pPr algn="ctr"/>
                      <a:r>
                        <a:rPr lang="en-US" sz="1300" b="1" u="none" dirty="0">
                          <a:solidFill>
                            <a:schemeClr val="bg1"/>
                          </a:solidFill>
                          <a:latin typeface="Calibri" pitchFamily="34" charset="0"/>
                        </a:rPr>
                        <a:t>Total</a:t>
                      </a:r>
                    </a:p>
                  </a:txBody>
                  <a:tcPr marL="121888" marR="121888">
                    <a:solidFill>
                      <a:schemeClr val="tx2"/>
                    </a:solidFill>
                  </a:tcPr>
                </a:tc>
                <a:extLst>
                  <a:ext uri="{0D108BD9-81ED-4DB2-BD59-A6C34878D82A}">
                    <a16:rowId xmlns:a16="http://schemas.microsoft.com/office/drawing/2014/main" val="10010"/>
                  </a:ext>
                </a:extLst>
              </a:tr>
              <a:tr h="186690">
                <a:tc>
                  <a:txBody>
                    <a:bodyPr/>
                    <a:lstStyle/>
                    <a:p>
                      <a:r>
                        <a:rPr lang="en-US" sz="1300" b="0" dirty="0">
                          <a:solidFill>
                            <a:schemeClr val="tx1"/>
                          </a:solidFill>
                          <a:latin typeface="Calibri" pitchFamily="34" charset="0"/>
                        </a:rPr>
                        <a:t>East</a:t>
                      </a:r>
                    </a:p>
                  </a:txBody>
                  <a:tcPr marL="121888" marR="121888"/>
                </a:tc>
                <a:tc>
                  <a:txBody>
                    <a:bodyPr/>
                    <a:lstStyle/>
                    <a:p>
                      <a:pPr algn="ctr"/>
                      <a:r>
                        <a:rPr lang="en-US" sz="1300" b="0" dirty="0">
                          <a:solidFill>
                            <a:schemeClr val="tx1"/>
                          </a:solidFill>
                          <a:latin typeface="Calibri" pitchFamily="34" charset="0"/>
                        </a:rPr>
                        <a:t>18%</a:t>
                      </a:r>
                    </a:p>
                  </a:txBody>
                  <a:tcPr marL="121888" marR="121888"/>
                </a:tc>
                <a:extLst>
                  <a:ext uri="{0D108BD9-81ED-4DB2-BD59-A6C34878D82A}">
                    <a16:rowId xmlns:a16="http://schemas.microsoft.com/office/drawing/2014/main" val="10011"/>
                  </a:ext>
                </a:extLst>
              </a:tr>
              <a:tr h="186690">
                <a:tc>
                  <a:txBody>
                    <a:bodyPr/>
                    <a:lstStyle/>
                    <a:p>
                      <a:r>
                        <a:rPr lang="en-US" sz="1300" b="0" dirty="0">
                          <a:solidFill>
                            <a:schemeClr val="tx1"/>
                          </a:solidFill>
                          <a:latin typeface="Calibri" pitchFamily="34" charset="0"/>
                        </a:rPr>
                        <a:t>Midwest</a:t>
                      </a:r>
                    </a:p>
                  </a:txBody>
                  <a:tcPr marL="121888" marR="121888"/>
                </a:tc>
                <a:tc>
                  <a:txBody>
                    <a:bodyPr/>
                    <a:lstStyle/>
                    <a:p>
                      <a:pPr algn="ctr"/>
                      <a:r>
                        <a:rPr lang="en-US" sz="1300" b="0" dirty="0">
                          <a:solidFill>
                            <a:schemeClr val="tx1"/>
                          </a:solidFill>
                          <a:latin typeface="Calibri" pitchFamily="34" charset="0"/>
                        </a:rPr>
                        <a:t>21%</a:t>
                      </a:r>
                    </a:p>
                  </a:txBody>
                  <a:tcPr marL="121888" marR="121888"/>
                </a:tc>
                <a:extLst>
                  <a:ext uri="{0D108BD9-81ED-4DB2-BD59-A6C34878D82A}">
                    <a16:rowId xmlns:a16="http://schemas.microsoft.com/office/drawing/2014/main" val="10015"/>
                  </a:ext>
                </a:extLst>
              </a:tr>
              <a:tr h="186690">
                <a:tc>
                  <a:txBody>
                    <a:bodyPr/>
                    <a:lstStyle/>
                    <a:p>
                      <a:r>
                        <a:rPr lang="en-US" sz="1300" b="0" dirty="0">
                          <a:solidFill>
                            <a:schemeClr val="tx1"/>
                          </a:solidFill>
                          <a:latin typeface="Calibri" pitchFamily="34" charset="0"/>
                        </a:rPr>
                        <a:t>South</a:t>
                      </a:r>
                    </a:p>
                  </a:txBody>
                  <a:tcPr marL="121888" marR="121888"/>
                </a:tc>
                <a:tc>
                  <a:txBody>
                    <a:bodyPr/>
                    <a:lstStyle/>
                    <a:p>
                      <a:pPr algn="ctr"/>
                      <a:r>
                        <a:rPr lang="en-US" sz="1300" b="0" dirty="0">
                          <a:solidFill>
                            <a:schemeClr val="tx1"/>
                          </a:solidFill>
                          <a:latin typeface="Calibri" pitchFamily="34" charset="0"/>
                        </a:rPr>
                        <a:t>36%</a:t>
                      </a:r>
                    </a:p>
                  </a:txBody>
                  <a:tcPr marL="121888" marR="121888"/>
                </a:tc>
                <a:extLst>
                  <a:ext uri="{0D108BD9-81ED-4DB2-BD59-A6C34878D82A}">
                    <a16:rowId xmlns:a16="http://schemas.microsoft.com/office/drawing/2014/main" val="3659091145"/>
                  </a:ext>
                </a:extLst>
              </a:tr>
              <a:tr h="186690">
                <a:tc>
                  <a:txBody>
                    <a:bodyPr/>
                    <a:lstStyle/>
                    <a:p>
                      <a:r>
                        <a:rPr lang="en-US" sz="1300" b="0" dirty="0">
                          <a:solidFill>
                            <a:schemeClr val="tx1"/>
                          </a:solidFill>
                          <a:latin typeface="Calibri" pitchFamily="34" charset="0"/>
                        </a:rPr>
                        <a:t>West</a:t>
                      </a:r>
                    </a:p>
                  </a:txBody>
                  <a:tcPr marL="121888" marR="121888"/>
                </a:tc>
                <a:tc>
                  <a:txBody>
                    <a:bodyPr/>
                    <a:lstStyle/>
                    <a:p>
                      <a:pPr algn="ctr"/>
                      <a:r>
                        <a:rPr lang="en-US" sz="1300" b="0" dirty="0">
                          <a:solidFill>
                            <a:schemeClr val="tx1"/>
                          </a:solidFill>
                          <a:latin typeface="Calibri" pitchFamily="34" charset="0"/>
                        </a:rPr>
                        <a:t>25%</a:t>
                      </a:r>
                    </a:p>
                  </a:txBody>
                  <a:tcPr marL="121888" marR="121888"/>
                </a:tc>
                <a:extLst>
                  <a:ext uri="{0D108BD9-81ED-4DB2-BD59-A6C34878D82A}">
                    <a16:rowId xmlns:a16="http://schemas.microsoft.com/office/drawing/2014/main" val="2175251477"/>
                  </a:ext>
                </a:extLst>
              </a:tr>
              <a:tr h="186690">
                <a:tc>
                  <a:txBody>
                    <a:bodyPr/>
                    <a:lstStyle/>
                    <a:p>
                      <a:pPr marL="0" marR="0" indent="0" algn="l" defTabSz="914287" rtl="0" eaLnBrk="1" fontAlgn="auto" latinLnBrk="0" hangingPunct="1">
                        <a:lnSpc>
                          <a:spcPct val="100000"/>
                        </a:lnSpc>
                        <a:spcBef>
                          <a:spcPts val="0"/>
                        </a:spcBef>
                        <a:spcAft>
                          <a:spcPts val="0"/>
                        </a:spcAft>
                        <a:buClrTx/>
                        <a:buSzTx/>
                        <a:buFontTx/>
                        <a:buNone/>
                        <a:tabLst/>
                        <a:defRPr/>
                      </a:pPr>
                      <a:r>
                        <a:rPr lang="en-US" sz="1300" b="1" u="none" dirty="0">
                          <a:solidFill>
                            <a:schemeClr val="bg1"/>
                          </a:solidFill>
                          <a:latin typeface="Calibri" pitchFamily="34" charset="0"/>
                        </a:rPr>
                        <a:t>Top 5 Majors</a:t>
                      </a:r>
                    </a:p>
                  </a:txBody>
                  <a:tcPr marL="121888" marR="121888">
                    <a:solidFill>
                      <a:schemeClr val="tx2"/>
                    </a:solidFill>
                  </a:tcPr>
                </a:tc>
                <a:tc>
                  <a:txBody>
                    <a:bodyPr/>
                    <a:lstStyle/>
                    <a:p>
                      <a:pPr algn="ctr"/>
                      <a:r>
                        <a:rPr lang="en-US" sz="1300" b="1" u="none" dirty="0">
                          <a:solidFill>
                            <a:schemeClr val="bg1"/>
                          </a:solidFill>
                          <a:latin typeface="Calibri" pitchFamily="34" charset="0"/>
                        </a:rPr>
                        <a:t>Total</a:t>
                      </a:r>
                    </a:p>
                  </a:txBody>
                  <a:tcPr marL="121888" marR="121888">
                    <a:solidFill>
                      <a:schemeClr val="tx2"/>
                    </a:solidFill>
                  </a:tcPr>
                </a:tc>
                <a:extLst>
                  <a:ext uri="{0D108BD9-81ED-4DB2-BD59-A6C34878D82A}">
                    <a16:rowId xmlns:a16="http://schemas.microsoft.com/office/drawing/2014/main" val="3151788453"/>
                  </a:ext>
                </a:extLst>
              </a:tr>
              <a:tr h="186690">
                <a:tc>
                  <a:txBody>
                    <a:bodyPr/>
                    <a:lstStyle/>
                    <a:p>
                      <a:r>
                        <a:rPr lang="en-US" sz="1300" b="0" dirty="0">
                          <a:solidFill>
                            <a:schemeClr val="tx1"/>
                          </a:solidFill>
                          <a:latin typeface="Calibri" pitchFamily="34" charset="0"/>
                        </a:rPr>
                        <a:t>Math/</a:t>
                      </a:r>
                      <a:r>
                        <a:rPr lang="en-US" sz="1300" b="0" dirty="0" err="1">
                          <a:solidFill>
                            <a:schemeClr val="tx1"/>
                          </a:solidFill>
                          <a:latin typeface="Calibri" pitchFamily="34" charset="0"/>
                        </a:rPr>
                        <a:t>Enginer</a:t>
                      </a:r>
                      <a:endParaRPr lang="en-US" sz="1300" b="0" dirty="0">
                        <a:solidFill>
                          <a:schemeClr val="tx1"/>
                        </a:solidFill>
                        <a:latin typeface="Calibri" pitchFamily="34" charset="0"/>
                      </a:endParaRPr>
                    </a:p>
                  </a:txBody>
                  <a:tcPr marL="121888" marR="121888"/>
                </a:tc>
                <a:tc>
                  <a:txBody>
                    <a:bodyPr/>
                    <a:lstStyle/>
                    <a:p>
                      <a:pPr algn="ctr"/>
                      <a:r>
                        <a:rPr lang="en-US" sz="1300" b="0" dirty="0">
                          <a:solidFill>
                            <a:schemeClr val="tx1"/>
                          </a:solidFill>
                          <a:latin typeface="Calibri" pitchFamily="34" charset="0"/>
                        </a:rPr>
                        <a:t>25%</a:t>
                      </a:r>
                    </a:p>
                  </a:txBody>
                  <a:tcPr marL="121888" marR="121888"/>
                </a:tc>
                <a:extLst>
                  <a:ext uri="{0D108BD9-81ED-4DB2-BD59-A6C34878D82A}">
                    <a16:rowId xmlns:a16="http://schemas.microsoft.com/office/drawing/2014/main" val="2619489110"/>
                  </a:ext>
                </a:extLst>
              </a:tr>
              <a:tr h="186690">
                <a:tc>
                  <a:txBody>
                    <a:bodyPr/>
                    <a:lstStyle/>
                    <a:p>
                      <a:r>
                        <a:rPr lang="en-US" sz="1300" b="0" dirty="0">
                          <a:solidFill>
                            <a:schemeClr val="tx1"/>
                          </a:solidFill>
                          <a:latin typeface="Calibri" pitchFamily="34" charset="0"/>
                        </a:rPr>
                        <a:t>Business</a:t>
                      </a:r>
                    </a:p>
                  </a:txBody>
                  <a:tcPr marL="121888" marR="121888"/>
                </a:tc>
                <a:tc>
                  <a:txBody>
                    <a:bodyPr/>
                    <a:lstStyle/>
                    <a:p>
                      <a:pPr algn="ctr"/>
                      <a:r>
                        <a:rPr lang="en-US" sz="1300" b="0" dirty="0">
                          <a:solidFill>
                            <a:schemeClr val="tx1"/>
                          </a:solidFill>
                          <a:latin typeface="Calibri" pitchFamily="34" charset="0"/>
                        </a:rPr>
                        <a:t>21%</a:t>
                      </a:r>
                    </a:p>
                  </a:txBody>
                  <a:tcPr marL="121888" marR="121888"/>
                </a:tc>
                <a:extLst>
                  <a:ext uri="{0D108BD9-81ED-4DB2-BD59-A6C34878D82A}">
                    <a16:rowId xmlns:a16="http://schemas.microsoft.com/office/drawing/2014/main" val="775356719"/>
                  </a:ext>
                </a:extLst>
              </a:tr>
              <a:tr h="186690">
                <a:tc>
                  <a:txBody>
                    <a:bodyPr/>
                    <a:lstStyle/>
                    <a:p>
                      <a:r>
                        <a:rPr lang="en-US" sz="1300" b="0" dirty="0">
                          <a:solidFill>
                            <a:schemeClr val="tx1"/>
                          </a:solidFill>
                          <a:latin typeface="Calibri" pitchFamily="34" charset="0"/>
                        </a:rPr>
                        <a:t>Soc./</a:t>
                      </a:r>
                      <a:r>
                        <a:rPr lang="en-US" sz="1300" b="0" dirty="0" err="1">
                          <a:solidFill>
                            <a:schemeClr val="tx1"/>
                          </a:solidFill>
                          <a:latin typeface="Calibri" pitchFamily="34" charset="0"/>
                        </a:rPr>
                        <a:t>Beh</a:t>
                      </a:r>
                      <a:r>
                        <a:rPr lang="en-US" sz="1300" b="0" dirty="0">
                          <a:solidFill>
                            <a:schemeClr val="tx1"/>
                          </a:solidFill>
                          <a:latin typeface="Calibri" pitchFamily="34" charset="0"/>
                        </a:rPr>
                        <a:t>. Sc.</a:t>
                      </a:r>
                    </a:p>
                  </a:txBody>
                  <a:tcPr marL="121888" marR="121888"/>
                </a:tc>
                <a:tc>
                  <a:txBody>
                    <a:bodyPr/>
                    <a:lstStyle/>
                    <a:p>
                      <a:pPr algn="ctr"/>
                      <a:r>
                        <a:rPr lang="en-US" sz="1300" b="0" dirty="0">
                          <a:solidFill>
                            <a:schemeClr val="tx1"/>
                          </a:solidFill>
                          <a:latin typeface="Calibri" pitchFamily="34" charset="0"/>
                        </a:rPr>
                        <a:t>20%</a:t>
                      </a:r>
                    </a:p>
                  </a:txBody>
                  <a:tcPr marL="121888" marR="121888"/>
                </a:tc>
                <a:extLst>
                  <a:ext uri="{0D108BD9-81ED-4DB2-BD59-A6C34878D82A}">
                    <a16:rowId xmlns:a16="http://schemas.microsoft.com/office/drawing/2014/main" val="3688229360"/>
                  </a:ext>
                </a:extLst>
              </a:tr>
              <a:tr h="186690">
                <a:tc>
                  <a:txBody>
                    <a:bodyPr/>
                    <a:lstStyle/>
                    <a:p>
                      <a:r>
                        <a:rPr lang="en-US" sz="1300" b="0" dirty="0">
                          <a:solidFill>
                            <a:schemeClr val="tx1"/>
                          </a:solidFill>
                          <a:latin typeface="Calibri" pitchFamily="34" charset="0"/>
                        </a:rPr>
                        <a:t>Arts</a:t>
                      </a:r>
                    </a:p>
                  </a:txBody>
                  <a:tcPr marL="121888" marR="121888"/>
                </a:tc>
                <a:tc>
                  <a:txBody>
                    <a:bodyPr/>
                    <a:lstStyle/>
                    <a:p>
                      <a:pPr algn="ctr"/>
                      <a:r>
                        <a:rPr lang="en-US" sz="1300" b="0" dirty="0">
                          <a:solidFill>
                            <a:schemeClr val="tx1"/>
                          </a:solidFill>
                          <a:latin typeface="Calibri" pitchFamily="34" charset="0"/>
                        </a:rPr>
                        <a:t>16%</a:t>
                      </a:r>
                    </a:p>
                  </a:txBody>
                  <a:tcPr marL="121888" marR="121888"/>
                </a:tc>
                <a:extLst>
                  <a:ext uri="{0D108BD9-81ED-4DB2-BD59-A6C34878D82A}">
                    <a16:rowId xmlns:a16="http://schemas.microsoft.com/office/drawing/2014/main" val="2124110689"/>
                  </a:ext>
                </a:extLst>
              </a:tr>
              <a:tr h="186690">
                <a:tc>
                  <a:txBody>
                    <a:bodyPr/>
                    <a:lstStyle/>
                    <a:p>
                      <a:r>
                        <a:rPr lang="en-US" sz="1300" b="0" dirty="0" err="1">
                          <a:solidFill>
                            <a:schemeClr val="tx1"/>
                          </a:solidFill>
                          <a:latin typeface="Calibri" pitchFamily="34" charset="0"/>
                        </a:rPr>
                        <a:t>Nat’l</a:t>
                      </a:r>
                      <a:r>
                        <a:rPr lang="en-US" sz="1300" b="0" dirty="0">
                          <a:solidFill>
                            <a:schemeClr val="tx1"/>
                          </a:solidFill>
                          <a:latin typeface="Calibri" pitchFamily="34" charset="0"/>
                        </a:rPr>
                        <a:t> Sciences</a:t>
                      </a:r>
                    </a:p>
                  </a:txBody>
                  <a:tcPr marL="121888" marR="121888"/>
                </a:tc>
                <a:tc>
                  <a:txBody>
                    <a:bodyPr/>
                    <a:lstStyle/>
                    <a:p>
                      <a:pPr algn="ctr"/>
                      <a:r>
                        <a:rPr lang="en-US" sz="1300" b="0" dirty="0">
                          <a:solidFill>
                            <a:schemeClr val="tx1"/>
                          </a:solidFill>
                          <a:latin typeface="Calibri" pitchFamily="34" charset="0"/>
                        </a:rPr>
                        <a:t>13%</a:t>
                      </a:r>
                    </a:p>
                  </a:txBody>
                  <a:tcPr marL="121888" marR="121888"/>
                </a:tc>
                <a:extLst>
                  <a:ext uri="{0D108BD9-81ED-4DB2-BD59-A6C34878D82A}">
                    <a16:rowId xmlns:a16="http://schemas.microsoft.com/office/drawing/2014/main" val="3178144678"/>
                  </a:ext>
                </a:extLst>
              </a:tr>
              <a:tr h="186690">
                <a:tc>
                  <a:txBody>
                    <a:bodyPr/>
                    <a:lstStyle/>
                    <a:p>
                      <a:pPr marL="0" marR="0" indent="0" algn="l" defTabSz="914287" rtl="0" eaLnBrk="1" fontAlgn="auto" latinLnBrk="0" hangingPunct="1">
                        <a:lnSpc>
                          <a:spcPct val="100000"/>
                        </a:lnSpc>
                        <a:spcBef>
                          <a:spcPts val="0"/>
                        </a:spcBef>
                        <a:spcAft>
                          <a:spcPts val="0"/>
                        </a:spcAft>
                        <a:buClrTx/>
                        <a:buSzTx/>
                        <a:buFontTx/>
                        <a:buNone/>
                        <a:tabLst/>
                        <a:defRPr/>
                      </a:pPr>
                      <a:r>
                        <a:rPr lang="en-US" sz="1300" b="1" u="none" dirty="0">
                          <a:solidFill>
                            <a:schemeClr val="bg1"/>
                          </a:solidFill>
                          <a:latin typeface="Calibri" pitchFamily="34" charset="0"/>
                        </a:rPr>
                        <a:t>Party ID</a:t>
                      </a:r>
                    </a:p>
                  </a:txBody>
                  <a:tcPr marL="121888" marR="121888">
                    <a:solidFill>
                      <a:schemeClr val="tx2"/>
                    </a:solidFill>
                  </a:tcPr>
                </a:tc>
                <a:tc>
                  <a:txBody>
                    <a:bodyPr/>
                    <a:lstStyle/>
                    <a:p>
                      <a:pPr algn="ctr"/>
                      <a:r>
                        <a:rPr lang="en-US" sz="1300" b="1" u="none" dirty="0">
                          <a:solidFill>
                            <a:schemeClr val="bg1"/>
                          </a:solidFill>
                          <a:latin typeface="Calibri" pitchFamily="34" charset="0"/>
                        </a:rPr>
                        <a:t>Total</a:t>
                      </a:r>
                    </a:p>
                  </a:txBody>
                  <a:tcPr marL="121888" marR="121888">
                    <a:solidFill>
                      <a:schemeClr val="tx2"/>
                    </a:solidFill>
                  </a:tcPr>
                </a:tc>
                <a:extLst>
                  <a:ext uri="{0D108BD9-81ED-4DB2-BD59-A6C34878D82A}">
                    <a16:rowId xmlns:a16="http://schemas.microsoft.com/office/drawing/2014/main" val="3041494448"/>
                  </a:ext>
                </a:extLst>
              </a:tr>
              <a:tr h="186690">
                <a:tc>
                  <a:txBody>
                    <a:bodyPr/>
                    <a:lstStyle/>
                    <a:p>
                      <a:r>
                        <a:rPr lang="en-US" sz="1300" dirty="0">
                          <a:solidFill>
                            <a:schemeClr val="tx1"/>
                          </a:solidFill>
                          <a:latin typeface="Calibri" pitchFamily="34" charset="0"/>
                        </a:rPr>
                        <a:t>Republican</a:t>
                      </a:r>
                    </a:p>
                  </a:txBody>
                  <a:tcPr marL="121888" marR="121888"/>
                </a:tc>
                <a:tc>
                  <a:txBody>
                    <a:bodyPr/>
                    <a:lstStyle/>
                    <a:p>
                      <a:pPr algn="ctr"/>
                      <a:r>
                        <a:rPr lang="en-US" sz="1300" dirty="0">
                          <a:solidFill>
                            <a:schemeClr val="tx1"/>
                          </a:solidFill>
                          <a:latin typeface="Calibri" pitchFamily="34" charset="0"/>
                        </a:rPr>
                        <a:t>23%</a:t>
                      </a:r>
                    </a:p>
                  </a:txBody>
                  <a:tcPr marL="121888" marR="121888"/>
                </a:tc>
                <a:extLst>
                  <a:ext uri="{0D108BD9-81ED-4DB2-BD59-A6C34878D82A}">
                    <a16:rowId xmlns:a16="http://schemas.microsoft.com/office/drawing/2014/main" val="1749811414"/>
                  </a:ext>
                </a:extLst>
              </a:tr>
              <a:tr h="186690">
                <a:tc>
                  <a:txBody>
                    <a:bodyPr/>
                    <a:lstStyle/>
                    <a:p>
                      <a:r>
                        <a:rPr lang="en-US" sz="1300" dirty="0">
                          <a:solidFill>
                            <a:schemeClr val="tx1"/>
                          </a:solidFill>
                          <a:latin typeface="Calibri" pitchFamily="34" charset="0"/>
                        </a:rPr>
                        <a:t>Democrat</a:t>
                      </a:r>
                    </a:p>
                  </a:txBody>
                  <a:tcPr marL="121888" marR="121888"/>
                </a:tc>
                <a:tc>
                  <a:txBody>
                    <a:bodyPr/>
                    <a:lstStyle/>
                    <a:p>
                      <a:pPr algn="ctr"/>
                      <a:r>
                        <a:rPr lang="en-US" sz="1300" dirty="0">
                          <a:solidFill>
                            <a:schemeClr val="tx1"/>
                          </a:solidFill>
                          <a:latin typeface="Calibri" pitchFamily="34" charset="0"/>
                        </a:rPr>
                        <a:t>36%</a:t>
                      </a:r>
                    </a:p>
                  </a:txBody>
                  <a:tcPr marL="121888" marR="121888"/>
                </a:tc>
                <a:extLst>
                  <a:ext uri="{0D108BD9-81ED-4DB2-BD59-A6C34878D82A}">
                    <a16:rowId xmlns:a16="http://schemas.microsoft.com/office/drawing/2014/main" val="2451860130"/>
                  </a:ext>
                </a:extLst>
              </a:tr>
              <a:tr h="186690">
                <a:tc>
                  <a:txBody>
                    <a:bodyPr/>
                    <a:lstStyle/>
                    <a:p>
                      <a:r>
                        <a:rPr lang="en-US" sz="1300" dirty="0">
                          <a:solidFill>
                            <a:schemeClr val="tx1"/>
                          </a:solidFill>
                          <a:latin typeface="Calibri" pitchFamily="34" charset="0"/>
                        </a:rPr>
                        <a:t>Ind./Other</a:t>
                      </a:r>
                    </a:p>
                  </a:txBody>
                  <a:tcPr marL="121888" marR="121888"/>
                </a:tc>
                <a:tc>
                  <a:txBody>
                    <a:bodyPr/>
                    <a:lstStyle/>
                    <a:p>
                      <a:pPr algn="ctr"/>
                      <a:r>
                        <a:rPr lang="en-US" sz="1300" dirty="0">
                          <a:solidFill>
                            <a:schemeClr val="tx1"/>
                          </a:solidFill>
                          <a:latin typeface="Calibri" pitchFamily="34" charset="0"/>
                        </a:rPr>
                        <a:t>28%</a:t>
                      </a:r>
                    </a:p>
                  </a:txBody>
                  <a:tcPr marL="121888" marR="121888"/>
                </a:tc>
                <a:extLst>
                  <a:ext uri="{0D108BD9-81ED-4DB2-BD59-A6C34878D82A}">
                    <a16:rowId xmlns:a16="http://schemas.microsoft.com/office/drawing/2014/main" val="1659134745"/>
                  </a:ext>
                </a:extLst>
              </a:tr>
              <a:tr h="186690">
                <a:tc>
                  <a:txBody>
                    <a:bodyPr/>
                    <a:lstStyle/>
                    <a:p>
                      <a:r>
                        <a:rPr lang="en-US" sz="1300" dirty="0">
                          <a:solidFill>
                            <a:schemeClr val="tx1"/>
                          </a:solidFill>
                          <a:latin typeface="Calibri" pitchFamily="34" charset="0"/>
                        </a:rPr>
                        <a:t>Not Registered</a:t>
                      </a:r>
                    </a:p>
                  </a:txBody>
                  <a:tcPr marL="121888" marR="121888"/>
                </a:tc>
                <a:tc>
                  <a:txBody>
                    <a:bodyPr/>
                    <a:lstStyle/>
                    <a:p>
                      <a:pPr algn="ctr"/>
                      <a:r>
                        <a:rPr lang="en-US" sz="1300" dirty="0">
                          <a:solidFill>
                            <a:schemeClr val="tx1"/>
                          </a:solidFill>
                          <a:latin typeface="Calibri" pitchFamily="34" charset="0"/>
                        </a:rPr>
                        <a:t>5%</a:t>
                      </a:r>
                    </a:p>
                  </a:txBody>
                  <a:tcPr marL="121888" marR="121888"/>
                </a:tc>
                <a:extLst>
                  <a:ext uri="{0D108BD9-81ED-4DB2-BD59-A6C34878D82A}">
                    <a16:rowId xmlns:a16="http://schemas.microsoft.com/office/drawing/2014/main" val="3329719258"/>
                  </a:ext>
                </a:extLst>
              </a:tr>
              <a:tr h="186690">
                <a:tc>
                  <a:txBody>
                    <a:bodyPr/>
                    <a:lstStyle/>
                    <a:p>
                      <a:pPr marL="0" marR="0" indent="0" algn="l" defTabSz="914287" rtl="0" eaLnBrk="1" fontAlgn="auto" latinLnBrk="0" hangingPunct="1">
                        <a:lnSpc>
                          <a:spcPct val="100000"/>
                        </a:lnSpc>
                        <a:spcBef>
                          <a:spcPts val="0"/>
                        </a:spcBef>
                        <a:spcAft>
                          <a:spcPts val="0"/>
                        </a:spcAft>
                        <a:buClrTx/>
                        <a:buSzTx/>
                        <a:buFontTx/>
                        <a:buNone/>
                        <a:tabLst/>
                        <a:defRPr/>
                      </a:pPr>
                      <a:r>
                        <a:rPr lang="en-US" sz="1300" b="1" u="none" dirty="0">
                          <a:solidFill>
                            <a:schemeClr val="bg1"/>
                          </a:solidFill>
                          <a:latin typeface="Calibri" pitchFamily="34" charset="0"/>
                        </a:rPr>
                        <a:t>Ideology</a:t>
                      </a:r>
                    </a:p>
                  </a:txBody>
                  <a:tcPr marL="121888" marR="121888">
                    <a:solidFill>
                      <a:schemeClr val="tx2"/>
                    </a:solidFill>
                  </a:tcPr>
                </a:tc>
                <a:tc>
                  <a:txBody>
                    <a:bodyPr/>
                    <a:lstStyle/>
                    <a:p>
                      <a:pPr algn="ctr"/>
                      <a:r>
                        <a:rPr lang="en-US" sz="1300" b="1" u="none" dirty="0">
                          <a:solidFill>
                            <a:schemeClr val="bg1"/>
                          </a:solidFill>
                          <a:latin typeface="Calibri" pitchFamily="34" charset="0"/>
                        </a:rPr>
                        <a:t>Total</a:t>
                      </a:r>
                    </a:p>
                  </a:txBody>
                  <a:tcPr marL="121888" marR="121888">
                    <a:solidFill>
                      <a:schemeClr val="tx2"/>
                    </a:solidFill>
                  </a:tcPr>
                </a:tc>
                <a:extLst>
                  <a:ext uri="{0D108BD9-81ED-4DB2-BD59-A6C34878D82A}">
                    <a16:rowId xmlns:a16="http://schemas.microsoft.com/office/drawing/2014/main" val="612702905"/>
                  </a:ext>
                </a:extLst>
              </a:tr>
              <a:tr h="186690">
                <a:tc>
                  <a:txBody>
                    <a:bodyPr/>
                    <a:lstStyle/>
                    <a:p>
                      <a:r>
                        <a:rPr lang="en-US" sz="1300" dirty="0">
                          <a:solidFill>
                            <a:schemeClr val="tx1"/>
                          </a:solidFill>
                          <a:latin typeface="Calibri" pitchFamily="34" charset="0"/>
                        </a:rPr>
                        <a:t>Liberal</a:t>
                      </a:r>
                    </a:p>
                  </a:txBody>
                  <a:tcPr marL="121888" marR="121888"/>
                </a:tc>
                <a:tc>
                  <a:txBody>
                    <a:bodyPr/>
                    <a:lstStyle/>
                    <a:p>
                      <a:pPr algn="ctr"/>
                      <a:r>
                        <a:rPr lang="en-US" sz="1300" dirty="0">
                          <a:solidFill>
                            <a:schemeClr val="tx1"/>
                          </a:solidFill>
                          <a:latin typeface="Calibri" pitchFamily="34" charset="0"/>
                        </a:rPr>
                        <a:t>44%</a:t>
                      </a:r>
                    </a:p>
                  </a:txBody>
                  <a:tcPr marL="121888" marR="121888"/>
                </a:tc>
                <a:extLst>
                  <a:ext uri="{0D108BD9-81ED-4DB2-BD59-A6C34878D82A}">
                    <a16:rowId xmlns:a16="http://schemas.microsoft.com/office/drawing/2014/main" val="2358873162"/>
                  </a:ext>
                </a:extLst>
              </a:tr>
              <a:tr h="186690">
                <a:tc>
                  <a:txBody>
                    <a:bodyPr/>
                    <a:lstStyle/>
                    <a:p>
                      <a:r>
                        <a:rPr lang="en-US" sz="1300" dirty="0">
                          <a:solidFill>
                            <a:schemeClr val="tx1"/>
                          </a:solidFill>
                          <a:latin typeface="Calibri" pitchFamily="34" charset="0"/>
                        </a:rPr>
                        <a:t>Moderate</a:t>
                      </a:r>
                    </a:p>
                  </a:txBody>
                  <a:tcPr marL="121888" marR="121888"/>
                </a:tc>
                <a:tc>
                  <a:txBody>
                    <a:bodyPr/>
                    <a:lstStyle/>
                    <a:p>
                      <a:pPr algn="ctr"/>
                      <a:r>
                        <a:rPr lang="en-US" sz="1300" dirty="0">
                          <a:solidFill>
                            <a:schemeClr val="tx1"/>
                          </a:solidFill>
                          <a:latin typeface="Calibri" pitchFamily="34" charset="0"/>
                        </a:rPr>
                        <a:t>31%</a:t>
                      </a:r>
                    </a:p>
                  </a:txBody>
                  <a:tcPr marL="121888" marR="121888"/>
                </a:tc>
                <a:extLst>
                  <a:ext uri="{0D108BD9-81ED-4DB2-BD59-A6C34878D82A}">
                    <a16:rowId xmlns:a16="http://schemas.microsoft.com/office/drawing/2014/main" val="4188936168"/>
                  </a:ext>
                </a:extLst>
              </a:tr>
              <a:tr h="186690">
                <a:tc>
                  <a:txBody>
                    <a:bodyPr/>
                    <a:lstStyle/>
                    <a:p>
                      <a:r>
                        <a:rPr lang="en-US" sz="1300" dirty="0">
                          <a:solidFill>
                            <a:schemeClr val="tx1"/>
                          </a:solidFill>
                          <a:latin typeface="Calibri" pitchFamily="34" charset="0"/>
                        </a:rPr>
                        <a:t>Conservative</a:t>
                      </a:r>
                    </a:p>
                  </a:txBody>
                  <a:tcPr marL="121888" marR="121888"/>
                </a:tc>
                <a:tc>
                  <a:txBody>
                    <a:bodyPr/>
                    <a:lstStyle/>
                    <a:p>
                      <a:pPr algn="ctr"/>
                      <a:r>
                        <a:rPr lang="en-US" sz="1300" dirty="0">
                          <a:solidFill>
                            <a:schemeClr val="tx1"/>
                          </a:solidFill>
                          <a:latin typeface="Calibri" pitchFamily="34" charset="0"/>
                        </a:rPr>
                        <a:t>17%</a:t>
                      </a:r>
                    </a:p>
                  </a:txBody>
                  <a:tcPr marL="121888" marR="121888"/>
                </a:tc>
                <a:extLst>
                  <a:ext uri="{0D108BD9-81ED-4DB2-BD59-A6C34878D82A}">
                    <a16:rowId xmlns:a16="http://schemas.microsoft.com/office/drawing/2014/main" val="2263561765"/>
                  </a:ext>
                </a:extLst>
              </a:tr>
            </a:tbl>
          </a:graphicData>
        </a:graphic>
      </p:graphicFrame>
      <p:pic>
        <p:nvPicPr>
          <p:cNvPr id="10" name="Picture 5" descr="MCL_Logo_huntergreen (3)">
            <a:extLst>
              <a:ext uri="{FF2B5EF4-FFF2-40B4-BE49-F238E27FC236}">
                <a16:creationId xmlns:a16="http://schemas.microsoft.com/office/drawing/2014/main" id="{DB91BAD1-F0FF-4FEF-A5B3-728492FBA24C}"/>
              </a:ext>
            </a:extLst>
          </p:cNvPr>
          <p:cNvPicPr>
            <a:picLocks noChangeAspect="1" noChangeArrowheads="1"/>
          </p:cNvPicPr>
          <p:nvPr/>
        </p:nvPicPr>
        <p:blipFill>
          <a:blip r:embed="rId3" cstate="print"/>
          <a:srcRect/>
          <a:stretch>
            <a:fillRect/>
          </a:stretch>
        </p:blipFill>
        <p:spPr bwMode="auto">
          <a:xfrm>
            <a:off x="3008588" y="6384393"/>
            <a:ext cx="3090648" cy="304800"/>
          </a:xfrm>
          <a:prstGeom prst="rect">
            <a:avLst/>
          </a:prstGeom>
          <a:noFill/>
          <a:ln w="9525">
            <a:noFill/>
            <a:miter lim="800000"/>
            <a:headEnd/>
            <a:tailEnd/>
          </a:ln>
        </p:spPr>
      </p:pic>
      <p:sp>
        <p:nvSpPr>
          <p:cNvPr id="12" name="Date Placeholder 3">
            <a:extLst>
              <a:ext uri="{FF2B5EF4-FFF2-40B4-BE49-F238E27FC236}">
                <a16:creationId xmlns:a16="http://schemas.microsoft.com/office/drawing/2014/main" id="{ED46A0E2-0DFF-4B9D-850E-02F68E675870}"/>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Slide Number Placeholder 5">
            <a:extLst>
              <a:ext uri="{FF2B5EF4-FFF2-40B4-BE49-F238E27FC236}">
                <a16:creationId xmlns:a16="http://schemas.microsoft.com/office/drawing/2014/main" id="{9BEBBD0A-7F14-A033-8D4B-ECC654D1AF77}"/>
              </a:ext>
            </a:extLst>
          </p:cNvPr>
          <p:cNvSpPr txBox="1">
            <a:spLocks noGrp="1"/>
          </p:cNvSpPr>
          <p:nvPr/>
        </p:nvSpPr>
        <p:spPr bwMode="auto">
          <a:xfrm>
            <a:off x="7634913" y="6384393"/>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a:t>
            </a:fld>
            <a:endParaRPr lang="en-US" altLang="en-US" sz="14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20</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800" dirty="0">
                <a:effectLst/>
                <a:latin typeface="Calibri" panose="020F0502020204030204" pitchFamily="34" charset="0"/>
                <a:ea typeface="Times New Roman" panose="02020603050405020304" pitchFamily="18" charset="0"/>
              </a:rPr>
              <a:t>By a greater than two to one margin of 65% to 27%, students believe that professors should be required to provide trigger warnings rather than believing they are unnecessary.</a:t>
            </a:r>
            <a:endParaRPr lang="en-US" sz="2800" dirty="0">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2123658"/>
          </a:xfrm>
          <a:prstGeom prst="rect">
            <a:avLst/>
          </a:prstGeom>
          <a:noFill/>
          <a:ln>
            <a:solidFill>
              <a:schemeClr val="tx1"/>
            </a:solidFill>
          </a:ln>
        </p:spPr>
        <p:txBody>
          <a:bodyPr wrap="square" rtlCol="0">
            <a:spAutoFit/>
          </a:bodyPr>
          <a:lstStyle/>
          <a:p>
            <a:pPr algn="ctr"/>
            <a:r>
              <a:rPr lang="en-US" sz="1200" b="1" dirty="0">
                <a:solidFill>
                  <a:schemeClr val="tx1">
                    <a:lumMod val="75000"/>
                    <a:lumOff val="25000"/>
                  </a:schemeClr>
                </a:solidFill>
                <a:latin typeface="+mj-lt"/>
              </a:rPr>
              <a:t>“Trigger warnings” are disclaimers provided by professors and instructors for certain course material containing anything that might “trigger” difficult emotional responses for students by causing them to recall a previous traumatic memory. These warnings serve to not offend any students’ sensibilities if the material challenges their values, beliefs 	or experiences. Which of the following comes closer to your own personal opinion regarding trigger warnings?</a:t>
            </a:r>
          </a:p>
          <a:p>
            <a:pPr algn="ctr"/>
            <a:endParaRPr lang="en-US" sz="1200" b="1" dirty="0">
              <a:solidFill>
                <a:schemeClr val="tx1">
                  <a:lumMod val="75000"/>
                  <a:lumOff val="25000"/>
                </a:schemeClr>
              </a:solidFill>
              <a:latin typeface="+mj-lt"/>
            </a:endParaRPr>
          </a:p>
          <a:p>
            <a:pPr algn="ctr"/>
            <a:r>
              <a:rPr lang="en-US" sz="1200" b="1" dirty="0">
                <a:solidFill>
                  <a:schemeClr val="tx2"/>
                </a:solidFill>
                <a:latin typeface="+mj-lt"/>
              </a:rPr>
              <a:t>Professors should be required to provide trigger warnings highlighting course material that may make some students uncomfortable</a:t>
            </a:r>
          </a:p>
          <a:p>
            <a:pPr algn="ctr"/>
            <a:r>
              <a:rPr lang="en-US" sz="1200" b="1" dirty="0">
                <a:solidFill>
                  <a:schemeClr val="tx1">
                    <a:lumMod val="75000"/>
                    <a:lumOff val="25000"/>
                  </a:schemeClr>
                </a:solidFill>
                <a:latin typeface="+mj-lt"/>
              </a:rPr>
              <a:t>OR</a:t>
            </a:r>
          </a:p>
          <a:p>
            <a:pPr algn="ctr"/>
            <a:r>
              <a:rPr lang="en-US" sz="1200" b="1" dirty="0">
                <a:solidFill>
                  <a:schemeClr val="accent2"/>
                </a:solidFill>
                <a:latin typeface="+mj-lt"/>
              </a:rPr>
              <a:t>Trigger warnings are unnecessary. Students should be able to handle any topic covered in class  – even without a trigger warning ahead of time</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4261755785"/>
              </p:ext>
            </p:extLst>
          </p:nvPr>
        </p:nvGraphicFramePr>
        <p:xfrm>
          <a:off x="0" y="3581399"/>
          <a:ext cx="8125883" cy="25907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123A1B2A-A36F-4113-B26E-62171FE506E8}"/>
              </a:ext>
            </a:extLst>
          </p:cNvPr>
          <p:cNvGraphicFramePr>
            <a:graphicFrameLocks noGrp="1"/>
          </p:cNvGraphicFramePr>
          <p:nvPr>
            <p:extLst>
              <p:ext uri="{D42A27DB-BD31-4B8C-83A1-F6EECF244321}">
                <p14:modId xmlns:p14="http://schemas.microsoft.com/office/powerpoint/2010/main" val="250815906"/>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Required</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Unnecessary</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23312938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388732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0" y="1828800"/>
            <a:ext cx="12188825" cy="2895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en-US" sz="8800" dirty="0"/>
              <a:t>Part Four – </a:t>
            </a:r>
          </a:p>
          <a:p>
            <a:pPr algn="ctr">
              <a:defRPr/>
            </a:pPr>
            <a:r>
              <a:rPr lang="en-US" sz="6200" dirty="0"/>
              <a:t>Hate Speech</a:t>
            </a:r>
          </a:p>
        </p:txBody>
      </p:sp>
      <p:sp>
        <p:nvSpPr>
          <p:cNvPr id="10" name="Slide Number Placeholder 5"/>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21</a:t>
            </a:fld>
            <a:endParaRPr lang="en-US" altLang="en-US" sz="1400" dirty="0">
              <a:latin typeface="+mj-lt"/>
            </a:endParaRPr>
          </a:p>
        </p:txBody>
      </p:sp>
      <p:sp>
        <p:nvSpPr>
          <p:cNvPr id="6" name="Date Placeholder 3">
            <a:extLst>
              <a:ext uri="{FF2B5EF4-FFF2-40B4-BE49-F238E27FC236}">
                <a16:creationId xmlns:a16="http://schemas.microsoft.com/office/drawing/2014/main" id="{67767178-F84F-44EF-9D98-06B68D9D723D}"/>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pic>
        <p:nvPicPr>
          <p:cNvPr id="11" name="Picture 5" descr="MCL_Logo_huntergreen (3)">
            <a:extLst>
              <a:ext uri="{FF2B5EF4-FFF2-40B4-BE49-F238E27FC236}">
                <a16:creationId xmlns:a16="http://schemas.microsoft.com/office/drawing/2014/main" id="{9AC488B8-08ED-4A6A-A284-E2D78EF30C57}"/>
              </a:ext>
            </a:extLst>
          </p:cNvPr>
          <p:cNvPicPr>
            <a:picLocks noChangeAspect="1" noChangeArrowheads="1"/>
          </p:cNvPicPr>
          <p:nvPr/>
        </p:nvPicPr>
        <p:blipFill>
          <a:blip r:embed="rId3" cstate="print"/>
          <a:srcRect/>
          <a:stretch>
            <a:fillRect/>
          </a:stretch>
        </p:blipFill>
        <p:spPr bwMode="auto">
          <a:xfrm>
            <a:off x="4527764" y="6400800"/>
            <a:ext cx="3090648" cy="304800"/>
          </a:xfrm>
          <a:prstGeom prst="rect">
            <a:avLst/>
          </a:prstGeom>
          <a:noFill/>
          <a:ln w="9525">
            <a:noFill/>
            <a:miter lim="800000"/>
            <a:headEnd/>
            <a:tailEnd/>
          </a:ln>
        </p:spPr>
      </p:pic>
    </p:spTree>
    <p:extLst>
      <p:ext uri="{BB962C8B-B14F-4D97-AF65-F5344CB8AC3E}">
        <p14:creationId xmlns:p14="http://schemas.microsoft.com/office/powerpoint/2010/main" val="3732883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22</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4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By a 46% to 43% margin, students agree that hate speech - no matter how racist or bigoted it is - is still technically protected under the First Amendment as free speech. Last year, the plurality disagreed, 48% to 44%.</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923330"/>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Agree/Disagree:</a:t>
            </a:r>
          </a:p>
          <a:p>
            <a:pPr algn="ctr"/>
            <a:r>
              <a:rPr lang="en-US" b="1" dirty="0">
                <a:solidFill>
                  <a:schemeClr val="tx1">
                    <a:lumMod val="75000"/>
                    <a:lumOff val="25000"/>
                  </a:schemeClr>
                </a:solidFill>
                <a:latin typeface="+mj-lt"/>
              </a:rPr>
              <a:t>“Hate speech, no matter how racist or bigoted it is, is still technically protected under the First Amendment as free speech.”</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4106397293"/>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4">
            <a:extLst>
              <a:ext uri="{FF2B5EF4-FFF2-40B4-BE49-F238E27FC236}">
                <a16:creationId xmlns:a16="http://schemas.microsoft.com/office/drawing/2014/main" id="{DC89554B-C75E-475E-926A-67400509C6C0}"/>
              </a:ext>
            </a:extLst>
          </p:cNvPr>
          <p:cNvGraphicFramePr>
            <a:graphicFrameLocks noGrp="1"/>
          </p:cNvGraphicFramePr>
          <p:nvPr>
            <p:extLst>
              <p:ext uri="{D42A27DB-BD31-4B8C-83A1-F6EECF244321}">
                <p14:modId xmlns:p14="http://schemas.microsoft.com/office/powerpoint/2010/main" val="3423064006"/>
              </p:ext>
            </p:extLst>
          </p:nvPr>
        </p:nvGraphicFramePr>
        <p:xfrm>
          <a:off x="8151812" y="1524000"/>
          <a:ext cx="3962396" cy="860784"/>
        </p:xfrm>
        <a:graphic>
          <a:graphicData uri="http://schemas.openxmlformats.org/drawingml/2006/table">
            <a:tbl>
              <a:tblPr>
                <a:tableStyleId>{5202B0CA-FC54-4496-8BCA-5EF66A818D29}</a:tableStyleId>
              </a:tblPr>
              <a:tblGrid>
                <a:gridCol w="1071942">
                  <a:extLst>
                    <a:ext uri="{9D8B030D-6E8A-4147-A177-3AD203B41FA5}">
                      <a16:colId xmlns:a16="http://schemas.microsoft.com/office/drawing/2014/main" val="20000"/>
                    </a:ext>
                  </a:extLst>
                </a:gridCol>
                <a:gridCol w="412922">
                  <a:extLst>
                    <a:ext uri="{9D8B030D-6E8A-4147-A177-3AD203B41FA5}">
                      <a16:colId xmlns:a16="http://schemas.microsoft.com/office/drawing/2014/main" val="20001"/>
                    </a:ext>
                  </a:extLst>
                </a:gridCol>
                <a:gridCol w="412922">
                  <a:extLst>
                    <a:ext uri="{9D8B030D-6E8A-4147-A177-3AD203B41FA5}">
                      <a16:colId xmlns:a16="http://schemas.microsoft.com/office/drawing/2014/main" val="20002"/>
                    </a:ext>
                  </a:extLst>
                </a:gridCol>
                <a:gridCol w="412922">
                  <a:extLst>
                    <a:ext uri="{9D8B030D-6E8A-4147-A177-3AD203B41FA5}">
                      <a16:colId xmlns:a16="http://schemas.microsoft.com/office/drawing/2014/main" val="2547137485"/>
                    </a:ext>
                  </a:extLst>
                </a:gridCol>
                <a:gridCol w="412922">
                  <a:extLst>
                    <a:ext uri="{9D8B030D-6E8A-4147-A177-3AD203B41FA5}">
                      <a16:colId xmlns:a16="http://schemas.microsoft.com/office/drawing/2014/main" val="2913894272"/>
                    </a:ext>
                  </a:extLst>
                </a:gridCol>
                <a:gridCol w="412922">
                  <a:extLst>
                    <a:ext uri="{9D8B030D-6E8A-4147-A177-3AD203B41FA5}">
                      <a16:colId xmlns:a16="http://schemas.microsoft.com/office/drawing/2014/main" val="2982401682"/>
                    </a:ext>
                  </a:extLst>
                </a:gridCol>
                <a:gridCol w="412922">
                  <a:extLst>
                    <a:ext uri="{9D8B030D-6E8A-4147-A177-3AD203B41FA5}">
                      <a16:colId xmlns:a16="http://schemas.microsoft.com/office/drawing/2014/main" val="1757113001"/>
                    </a:ext>
                  </a:extLst>
                </a:gridCol>
                <a:gridCol w="412922">
                  <a:extLst>
                    <a:ext uri="{9D8B030D-6E8A-4147-A177-3AD203B41FA5}">
                      <a16:colId xmlns:a16="http://schemas.microsoft.com/office/drawing/2014/main" val="1956827116"/>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9/17</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10/18</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10/19</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9/20</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59%</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57%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46%</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Disagree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31%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38%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45%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45%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41%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48%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43%</a:t>
                      </a:r>
                    </a:p>
                  </a:txBody>
                  <a:tcPr marL="91446" marR="91446" marT="45674" marB="45674" horzOverflow="overflow"/>
                </a:tc>
                <a:extLst>
                  <a:ext uri="{0D108BD9-81ED-4DB2-BD59-A6C34878D82A}">
                    <a16:rowId xmlns:a16="http://schemas.microsoft.com/office/drawing/2014/main" val="10002"/>
                  </a:ext>
                </a:extLst>
              </a:tr>
            </a:tbl>
          </a:graphicData>
        </a:graphic>
      </p:graphicFrame>
      <p:graphicFrame>
        <p:nvGraphicFramePr>
          <p:cNvPr id="12" name="Group 150">
            <a:extLst>
              <a:ext uri="{FF2B5EF4-FFF2-40B4-BE49-F238E27FC236}">
                <a16:creationId xmlns:a16="http://schemas.microsoft.com/office/drawing/2014/main" id="{64EDCDE5-37AC-4130-A615-7DC0B0BE07A9}"/>
              </a:ext>
            </a:extLst>
          </p:cNvPr>
          <p:cNvGraphicFramePr>
            <a:graphicFrameLocks noGrp="1"/>
          </p:cNvGraphicFramePr>
          <p:nvPr>
            <p:extLst>
              <p:ext uri="{D42A27DB-BD31-4B8C-83A1-F6EECF244321}">
                <p14:modId xmlns:p14="http://schemas.microsoft.com/office/powerpoint/2010/main" val="1333707782"/>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33634637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1835175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23</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4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Forty-six percent (46%) agree that it is sometimes appropriate to shout down or disrupt a speaker on their campus, while 45% disagree. In the seven years of asking this question, this is the first occurrence where agreement exceeds disagreement.</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923330"/>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Agree/Disagree:</a:t>
            </a:r>
          </a:p>
          <a:p>
            <a:pPr algn="ctr"/>
            <a:r>
              <a:rPr lang="en-US" b="1" dirty="0">
                <a:solidFill>
                  <a:schemeClr val="tx1">
                    <a:lumMod val="75000"/>
                    <a:lumOff val="25000"/>
                  </a:schemeClr>
                </a:solidFill>
                <a:latin typeface="+mj-lt"/>
              </a:rPr>
              <a:t> “It is sometimes appropriate to shout down or disrupt a speaker on my campus.”</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1290702747"/>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4">
            <a:extLst>
              <a:ext uri="{FF2B5EF4-FFF2-40B4-BE49-F238E27FC236}">
                <a16:creationId xmlns:a16="http://schemas.microsoft.com/office/drawing/2014/main" id="{01ADE41C-1E67-4416-B4D8-B2055588B26D}"/>
              </a:ext>
            </a:extLst>
          </p:cNvPr>
          <p:cNvGraphicFramePr>
            <a:graphicFrameLocks noGrp="1"/>
          </p:cNvGraphicFramePr>
          <p:nvPr>
            <p:extLst>
              <p:ext uri="{D42A27DB-BD31-4B8C-83A1-F6EECF244321}">
                <p14:modId xmlns:p14="http://schemas.microsoft.com/office/powerpoint/2010/main" val="1830948316"/>
              </p:ext>
            </p:extLst>
          </p:nvPr>
        </p:nvGraphicFramePr>
        <p:xfrm>
          <a:off x="8125883" y="1524000"/>
          <a:ext cx="3988327" cy="860784"/>
        </p:xfrm>
        <a:graphic>
          <a:graphicData uri="http://schemas.openxmlformats.org/drawingml/2006/table">
            <a:tbl>
              <a:tblPr>
                <a:tableStyleId>{5202B0CA-FC54-4496-8BCA-5EF66A818D29}</a:tableStyleId>
              </a:tblPr>
              <a:tblGrid>
                <a:gridCol w="1078959">
                  <a:extLst>
                    <a:ext uri="{9D8B030D-6E8A-4147-A177-3AD203B41FA5}">
                      <a16:colId xmlns:a16="http://schemas.microsoft.com/office/drawing/2014/main" val="20000"/>
                    </a:ext>
                  </a:extLst>
                </a:gridCol>
                <a:gridCol w="415624">
                  <a:extLst>
                    <a:ext uri="{9D8B030D-6E8A-4147-A177-3AD203B41FA5}">
                      <a16:colId xmlns:a16="http://schemas.microsoft.com/office/drawing/2014/main" val="20001"/>
                    </a:ext>
                  </a:extLst>
                </a:gridCol>
                <a:gridCol w="415624">
                  <a:extLst>
                    <a:ext uri="{9D8B030D-6E8A-4147-A177-3AD203B41FA5}">
                      <a16:colId xmlns:a16="http://schemas.microsoft.com/office/drawing/2014/main" val="20002"/>
                    </a:ext>
                  </a:extLst>
                </a:gridCol>
                <a:gridCol w="415624">
                  <a:extLst>
                    <a:ext uri="{9D8B030D-6E8A-4147-A177-3AD203B41FA5}">
                      <a16:colId xmlns:a16="http://schemas.microsoft.com/office/drawing/2014/main" val="2116631099"/>
                    </a:ext>
                  </a:extLst>
                </a:gridCol>
                <a:gridCol w="415624">
                  <a:extLst>
                    <a:ext uri="{9D8B030D-6E8A-4147-A177-3AD203B41FA5}">
                      <a16:colId xmlns:a16="http://schemas.microsoft.com/office/drawing/2014/main" val="1258409690"/>
                    </a:ext>
                  </a:extLst>
                </a:gridCol>
                <a:gridCol w="415624">
                  <a:extLst>
                    <a:ext uri="{9D8B030D-6E8A-4147-A177-3AD203B41FA5}">
                      <a16:colId xmlns:a16="http://schemas.microsoft.com/office/drawing/2014/main" val="2726536325"/>
                    </a:ext>
                  </a:extLst>
                </a:gridCol>
                <a:gridCol w="415624">
                  <a:extLst>
                    <a:ext uri="{9D8B030D-6E8A-4147-A177-3AD203B41FA5}">
                      <a16:colId xmlns:a16="http://schemas.microsoft.com/office/drawing/2014/main" val="2765789885"/>
                    </a:ext>
                  </a:extLst>
                </a:gridCol>
                <a:gridCol w="415624">
                  <a:extLst>
                    <a:ext uri="{9D8B030D-6E8A-4147-A177-3AD203B41FA5}">
                      <a16:colId xmlns:a16="http://schemas.microsoft.com/office/drawing/2014/main" val="238923560"/>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9/17</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10/18</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10/19</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9/20</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38%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32%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46%</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Disagree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56%</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54%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61%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51%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47%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47%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45%</a:t>
                      </a:r>
                    </a:p>
                  </a:txBody>
                  <a:tcPr marL="91446" marR="91446" marT="45674" marB="45674" horzOverflow="overflow"/>
                </a:tc>
                <a:extLst>
                  <a:ext uri="{0D108BD9-81ED-4DB2-BD59-A6C34878D82A}">
                    <a16:rowId xmlns:a16="http://schemas.microsoft.com/office/drawing/2014/main" val="10002"/>
                  </a:ext>
                </a:extLst>
              </a:tr>
            </a:tbl>
          </a:graphicData>
        </a:graphic>
      </p:graphicFrame>
      <p:graphicFrame>
        <p:nvGraphicFramePr>
          <p:cNvPr id="12" name="Group 150">
            <a:extLst>
              <a:ext uri="{FF2B5EF4-FFF2-40B4-BE49-F238E27FC236}">
                <a16:creationId xmlns:a16="http://schemas.microsoft.com/office/drawing/2014/main" id="{1B577E4F-011D-4DB8-8F9E-092AB5DA67DA}"/>
              </a:ext>
            </a:extLst>
          </p:cNvPr>
          <p:cNvGraphicFramePr>
            <a:graphicFrameLocks noGrp="1"/>
          </p:cNvGraphicFramePr>
          <p:nvPr>
            <p:extLst>
              <p:ext uri="{D42A27DB-BD31-4B8C-83A1-F6EECF244321}">
                <p14:modId xmlns:p14="http://schemas.microsoft.com/office/powerpoint/2010/main" val="3160283903"/>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88530567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192688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24</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0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Forty-five percent (45%) agree that if someone is using hate speech or making racially charged comments, physical violence can be justified to prevent this person from espousing their hateful views. Forty-seven percent (47%) disagree. Agreement is up four-points from last year and this is the tightest agree-disagree margin in seven years. In 2017, the first year this question was asked, agreement was at 30%.</a:t>
            </a:r>
            <a:endPar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892552"/>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Agree/Disagree:</a:t>
            </a:r>
          </a:p>
          <a:p>
            <a:pPr algn="ctr"/>
            <a:r>
              <a:rPr lang="en-US" sz="1700" b="1" dirty="0">
                <a:solidFill>
                  <a:schemeClr val="tx1">
                    <a:lumMod val="75000"/>
                    <a:lumOff val="25000"/>
                  </a:schemeClr>
                </a:solidFill>
                <a:latin typeface="+mj-lt"/>
              </a:rPr>
              <a:t>“If someone is using hate speech or making racially charged comments, physical violence can be justified to prevent this person from espousing their hateful views.”</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4221678908"/>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4">
            <a:extLst>
              <a:ext uri="{FF2B5EF4-FFF2-40B4-BE49-F238E27FC236}">
                <a16:creationId xmlns:a16="http://schemas.microsoft.com/office/drawing/2014/main" id="{910BC80F-4317-452E-B4D7-4378FEC1664C}"/>
              </a:ext>
            </a:extLst>
          </p:cNvPr>
          <p:cNvGraphicFramePr>
            <a:graphicFrameLocks noGrp="1"/>
          </p:cNvGraphicFramePr>
          <p:nvPr>
            <p:extLst>
              <p:ext uri="{D42A27DB-BD31-4B8C-83A1-F6EECF244321}">
                <p14:modId xmlns:p14="http://schemas.microsoft.com/office/powerpoint/2010/main" val="245428067"/>
              </p:ext>
            </p:extLst>
          </p:nvPr>
        </p:nvGraphicFramePr>
        <p:xfrm>
          <a:off x="8125884" y="1524000"/>
          <a:ext cx="3988328" cy="860784"/>
        </p:xfrm>
        <a:graphic>
          <a:graphicData uri="http://schemas.openxmlformats.org/drawingml/2006/table">
            <a:tbl>
              <a:tblPr>
                <a:tableStyleId>{5202B0CA-FC54-4496-8BCA-5EF66A818D29}</a:tableStyleId>
              </a:tblPr>
              <a:tblGrid>
                <a:gridCol w="1078960">
                  <a:extLst>
                    <a:ext uri="{9D8B030D-6E8A-4147-A177-3AD203B41FA5}">
                      <a16:colId xmlns:a16="http://schemas.microsoft.com/office/drawing/2014/main" val="20000"/>
                    </a:ext>
                  </a:extLst>
                </a:gridCol>
                <a:gridCol w="415624">
                  <a:extLst>
                    <a:ext uri="{9D8B030D-6E8A-4147-A177-3AD203B41FA5}">
                      <a16:colId xmlns:a16="http://schemas.microsoft.com/office/drawing/2014/main" val="20001"/>
                    </a:ext>
                  </a:extLst>
                </a:gridCol>
                <a:gridCol w="415624">
                  <a:extLst>
                    <a:ext uri="{9D8B030D-6E8A-4147-A177-3AD203B41FA5}">
                      <a16:colId xmlns:a16="http://schemas.microsoft.com/office/drawing/2014/main" val="20002"/>
                    </a:ext>
                  </a:extLst>
                </a:gridCol>
                <a:gridCol w="415624">
                  <a:extLst>
                    <a:ext uri="{9D8B030D-6E8A-4147-A177-3AD203B41FA5}">
                      <a16:colId xmlns:a16="http://schemas.microsoft.com/office/drawing/2014/main" val="582120972"/>
                    </a:ext>
                  </a:extLst>
                </a:gridCol>
                <a:gridCol w="415624">
                  <a:extLst>
                    <a:ext uri="{9D8B030D-6E8A-4147-A177-3AD203B41FA5}">
                      <a16:colId xmlns:a16="http://schemas.microsoft.com/office/drawing/2014/main" val="2348984468"/>
                    </a:ext>
                  </a:extLst>
                </a:gridCol>
                <a:gridCol w="415624">
                  <a:extLst>
                    <a:ext uri="{9D8B030D-6E8A-4147-A177-3AD203B41FA5}">
                      <a16:colId xmlns:a16="http://schemas.microsoft.com/office/drawing/2014/main" val="1324513263"/>
                    </a:ext>
                  </a:extLst>
                </a:gridCol>
                <a:gridCol w="415624">
                  <a:extLst>
                    <a:ext uri="{9D8B030D-6E8A-4147-A177-3AD203B41FA5}">
                      <a16:colId xmlns:a16="http://schemas.microsoft.com/office/drawing/2014/main" val="3522584967"/>
                    </a:ext>
                  </a:extLst>
                </a:gridCol>
                <a:gridCol w="415624">
                  <a:extLst>
                    <a:ext uri="{9D8B030D-6E8A-4147-A177-3AD203B41FA5}">
                      <a16:colId xmlns:a16="http://schemas.microsoft.com/office/drawing/2014/main" val="2947113172"/>
                    </a:ext>
                  </a:extLst>
                </a:gridCol>
              </a:tblGrid>
              <a:tr h="1607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9/17</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10/18</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10/19</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9/20</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154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30%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33%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31%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39%</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36%</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1"/>
                          </a:solidFill>
                          <a:effectLst/>
                          <a:latin typeface="+mj-lt"/>
                        </a:rPr>
                        <a:t>45%</a:t>
                      </a:r>
                    </a:p>
                  </a:txBody>
                  <a:tcPr marL="91446" marR="91446" marT="45674" marB="45674" horzOverflow="overflow"/>
                </a:tc>
                <a:extLst>
                  <a:ext uri="{0D108BD9-81ED-4DB2-BD59-A6C34878D82A}">
                    <a16:rowId xmlns:a16="http://schemas.microsoft.com/office/drawing/2014/main" val="10001"/>
                  </a:ext>
                </a:extLst>
              </a:tr>
              <a:tr h="154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Disagree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62%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60%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62%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51%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54%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49%</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accent2"/>
                          </a:solidFill>
                          <a:effectLst/>
                          <a:latin typeface="+mj-lt"/>
                        </a:rPr>
                        <a:t>47%</a:t>
                      </a:r>
                    </a:p>
                  </a:txBody>
                  <a:tcPr marL="91446" marR="91446" marT="45674" marB="45674" horzOverflow="overflow"/>
                </a:tc>
                <a:extLst>
                  <a:ext uri="{0D108BD9-81ED-4DB2-BD59-A6C34878D82A}">
                    <a16:rowId xmlns:a16="http://schemas.microsoft.com/office/drawing/2014/main" val="10002"/>
                  </a:ext>
                </a:extLst>
              </a:tr>
            </a:tbl>
          </a:graphicData>
        </a:graphic>
      </p:graphicFrame>
      <p:graphicFrame>
        <p:nvGraphicFramePr>
          <p:cNvPr id="12" name="Group 150">
            <a:extLst>
              <a:ext uri="{FF2B5EF4-FFF2-40B4-BE49-F238E27FC236}">
                <a16:creationId xmlns:a16="http://schemas.microsoft.com/office/drawing/2014/main" id="{A6734B28-AA19-42B3-876A-5924C11E0330}"/>
              </a:ext>
            </a:extLst>
          </p:cNvPr>
          <p:cNvGraphicFramePr>
            <a:graphicFrameLocks noGrp="1"/>
          </p:cNvGraphicFramePr>
          <p:nvPr>
            <p:extLst>
              <p:ext uri="{D42A27DB-BD31-4B8C-83A1-F6EECF244321}">
                <p14:modId xmlns:p14="http://schemas.microsoft.com/office/powerpoint/2010/main" val="2047767657"/>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8277179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3010821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0" y="1828800"/>
            <a:ext cx="12188825" cy="2895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en-US" sz="8800" dirty="0"/>
              <a:t>Part Five – </a:t>
            </a:r>
          </a:p>
          <a:p>
            <a:pPr algn="ctr">
              <a:defRPr/>
            </a:pPr>
            <a:r>
              <a:rPr lang="en-US" sz="6200" dirty="0"/>
              <a:t>Diversity and Race Issues</a:t>
            </a:r>
          </a:p>
        </p:txBody>
      </p:sp>
      <p:sp>
        <p:nvSpPr>
          <p:cNvPr id="10" name="Slide Number Placeholder 5"/>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25</a:t>
            </a:fld>
            <a:endParaRPr lang="en-US" altLang="en-US" sz="1400" dirty="0">
              <a:latin typeface="+mj-lt"/>
            </a:endParaRPr>
          </a:p>
        </p:txBody>
      </p:sp>
      <p:sp>
        <p:nvSpPr>
          <p:cNvPr id="6" name="Date Placeholder 3">
            <a:extLst>
              <a:ext uri="{FF2B5EF4-FFF2-40B4-BE49-F238E27FC236}">
                <a16:creationId xmlns:a16="http://schemas.microsoft.com/office/drawing/2014/main" id="{67767178-F84F-44EF-9D98-06B68D9D723D}"/>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pic>
        <p:nvPicPr>
          <p:cNvPr id="11" name="Picture 5" descr="MCL_Logo_huntergreen (3)">
            <a:extLst>
              <a:ext uri="{FF2B5EF4-FFF2-40B4-BE49-F238E27FC236}">
                <a16:creationId xmlns:a16="http://schemas.microsoft.com/office/drawing/2014/main" id="{9AC488B8-08ED-4A6A-A284-E2D78EF30C57}"/>
              </a:ext>
            </a:extLst>
          </p:cNvPr>
          <p:cNvPicPr>
            <a:picLocks noChangeAspect="1" noChangeArrowheads="1"/>
          </p:cNvPicPr>
          <p:nvPr/>
        </p:nvPicPr>
        <p:blipFill>
          <a:blip r:embed="rId3" cstate="print"/>
          <a:srcRect/>
          <a:stretch>
            <a:fillRect/>
          </a:stretch>
        </p:blipFill>
        <p:spPr bwMode="auto">
          <a:xfrm>
            <a:off x="4527764" y="6400800"/>
            <a:ext cx="3090648" cy="304800"/>
          </a:xfrm>
          <a:prstGeom prst="rect">
            <a:avLst/>
          </a:prstGeom>
          <a:noFill/>
          <a:ln w="9525">
            <a:noFill/>
            <a:miter lim="800000"/>
            <a:headEnd/>
            <a:tailEnd/>
          </a:ln>
        </p:spPr>
      </p:pic>
    </p:spTree>
    <p:extLst>
      <p:ext uri="{BB962C8B-B14F-4D97-AF65-F5344CB8AC3E}">
        <p14:creationId xmlns:p14="http://schemas.microsoft.com/office/powerpoint/2010/main" val="2876621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26</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400" dirty="0">
                <a:latin typeface="Calibri" panose="020F0502020204030204" pitchFamily="34" charset="0"/>
                <a:ea typeface="Times New Roman" panose="02020603050405020304" pitchFamily="18" charset="0"/>
              </a:rPr>
              <a:t>Sixty-three percent (63%)</a:t>
            </a:r>
            <a:r>
              <a:rPr lang="en-US" sz="2400" dirty="0">
                <a:effectLst/>
                <a:latin typeface="Calibri" panose="020F0502020204030204" pitchFamily="34" charset="0"/>
                <a:ea typeface="Times New Roman" panose="02020603050405020304" pitchFamily="18" charset="0"/>
              </a:rPr>
              <a:t> agree that their college or university should require that all professors and administrators make statements in favor of diversity, equity and inclusion as a condition of employment. This is down slightly from 67% last year.</a:t>
            </a:r>
            <a:endParaRPr lang="en-US" sz="2400" dirty="0">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861774"/>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Agree/Disagree:</a:t>
            </a:r>
          </a:p>
          <a:p>
            <a:pPr algn="ctr"/>
            <a:r>
              <a:rPr lang="en-US" sz="1600" b="1" dirty="0">
                <a:solidFill>
                  <a:schemeClr val="tx1">
                    <a:lumMod val="75000"/>
                    <a:lumOff val="25000"/>
                  </a:schemeClr>
                </a:solidFill>
                <a:latin typeface="+mj-lt"/>
              </a:rPr>
              <a:t>“My college or university should require that all professors and administrators make statements in favor of diversity, equity, and inclusion as a condition of employment.”</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3346216953"/>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oup 150">
            <a:extLst>
              <a:ext uri="{FF2B5EF4-FFF2-40B4-BE49-F238E27FC236}">
                <a16:creationId xmlns:a16="http://schemas.microsoft.com/office/drawing/2014/main" id="{A6734B28-AA19-42B3-876A-5924C11E0330}"/>
              </a:ext>
            </a:extLst>
          </p:cNvPr>
          <p:cNvGraphicFramePr>
            <a:graphicFrameLocks noGrp="1"/>
          </p:cNvGraphicFramePr>
          <p:nvPr>
            <p:extLst>
              <p:ext uri="{D42A27DB-BD31-4B8C-83A1-F6EECF244321}">
                <p14:modId xmlns:p14="http://schemas.microsoft.com/office/powerpoint/2010/main" val="740518250"/>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8277179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graphicFrame>
        <p:nvGraphicFramePr>
          <p:cNvPr id="3" name="Group 4">
            <a:extLst>
              <a:ext uri="{FF2B5EF4-FFF2-40B4-BE49-F238E27FC236}">
                <a16:creationId xmlns:a16="http://schemas.microsoft.com/office/drawing/2014/main" id="{D10A5823-FECA-05BA-4C4A-64F8B8425E54}"/>
              </a:ext>
            </a:extLst>
          </p:cNvPr>
          <p:cNvGraphicFramePr>
            <a:graphicFrameLocks noGrp="1"/>
          </p:cNvGraphicFramePr>
          <p:nvPr>
            <p:extLst>
              <p:ext uri="{D42A27DB-BD31-4B8C-83A1-F6EECF244321}">
                <p14:modId xmlns:p14="http://schemas.microsoft.com/office/powerpoint/2010/main" val="1224815820"/>
              </p:ext>
            </p:extLst>
          </p:nvPr>
        </p:nvGraphicFramePr>
        <p:xfrm>
          <a:off x="8075610" y="1509893"/>
          <a:ext cx="4042099" cy="822684"/>
        </p:xfrm>
        <a:graphic>
          <a:graphicData uri="http://schemas.openxmlformats.org/drawingml/2006/table">
            <a:tbl>
              <a:tblPr>
                <a:tableStyleId>{5202B0CA-FC54-4496-8BCA-5EF66A818D29}</a:tableStyleId>
              </a:tblPr>
              <a:tblGrid>
                <a:gridCol w="2283133">
                  <a:extLst>
                    <a:ext uri="{9D8B030D-6E8A-4147-A177-3AD203B41FA5}">
                      <a16:colId xmlns:a16="http://schemas.microsoft.com/office/drawing/2014/main" val="20000"/>
                    </a:ext>
                  </a:extLst>
                </a:gridCol>
                <a:gridCol w="879483">
                  <a:extLst>
                    <a:ext uri="{9D8B030D-6E8A-4147-A177-3AD203B41FA5}">
                      <a16:colId xmlns:a16="http://schemas.microsoft.com/office/drawing/2014/main" val="3892480587"/>
                    </a:ext>
                  </a:extLst>
                </a:gridCol>
                <a:gridCol w="879483">
                  <a:extLst>
                    <a:ext uri="{9D8B030D-6E8A-4147-A177-3AD203B41FA5}">
                      <a16:colId xmlns:a16="http://schemas.microsoft.com/office/drawing/2014/main" val="1878143028"/>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67%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63%</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Disagree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22%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24%</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02793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27</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800" dirty="0">
                <a:effectLst/>
                <a:latin typeface="Calibri" panose="020F0502020204030204" pitchFamily="34" charset="0"/>
                <a:ea typeface="Times New Roman" panose="02020603050405020304" pitchFamily="18" charset="0"/>
              </a:rPr>
              <a:t>Another 63% support the creation of an office dedicated to protecting free speech on campus, while 24% oppose it. This is down from 69% support last year.</a:t>
            </a:r>
            <a:endParaRPr lang="en-US" sz="2800" dirty="0">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923330"/>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Many colleges and universities have an office of Diversity, Equity, and Inclusion. Would you support the creation of an office similarly dedicated to protecting free speech on campus? </a:t>
            </a:r>
            <a:endParaRPr lang="en-US" sz="1600" b="1" dirty="0">
              <a:solidFill>
                <a:schemeClr val="tx1">
                  <a:lumMod val="75000"/>
                  <a:lumOff val="25000"/>
                </a:schemeClr>
              </a:solidFill>
              <a:latin typeface="+mj-lt"/>
            </a:endParaRP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1997933733"/>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oup 150">
            <a:extLst>
              <a:ext uri="{FF2B5EF4-FFF2-40B4-BE49-F238E27FC236}">
                <a16:creationId xmlns:a16="http://schemas.microsoft.com/office/drawing/2014/main" id="{A6734B28-AA19-42B3-876A-5924C11E0330}"/>
              </a:ext>
            </a:extLst>
          </p:cNvPr>
          <p:cNvGraphicFramePr>
            <a:graphicFrameLocks noGrp="1"/>
          </p:cNvGraphicFramePr>
          <p:nvPr>
            <p:extLst>
              <p:ext uri="{D42A27DB-BD31-4B8C-83A1-F6EECF244321}">
                <p14:modId xmlns:p14="http://schemas.microsoft.com/office/powerpoint/2010/main" val="2389393182"/>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Favor</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Oppose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8277179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graphicFrame>
        <p:nvGraphicFramePr>
          <p:cNvPr id="3" name="Group 4">
            <a:extLst>
              <a:ext uri="{FF2B5EF4-FFF2-40B4-BE49-F238E27FC236}">
                <a16:creationId xmlns:a16="http://schemas.microsoft.com/office/drawing/2014/main" id="{E30EFC30-7853-3FD6-F7D5-AF7C7EDD8300}"/>
              </a:ext>
            </a:extLst>
          </p:cNvPr>
          <p:cNvGraphicFramePr>
            <a:graphicFrameLocks noGrp="1"/>
          </p:cNvGraphicFramePr>
          <p:nvPr>
            <p:extLst>
              <p:ext uri="{D42A27DB-BD31-4B8C-83A1-F6EECF244321}">
                <p14:modId xmlns:p14="http://schemas.microsoft.com/office/powerpoint/2010/main" val="4094314385"/>
              </p:ext>
            </p:extLst>
          </p:nvPr>
        </p:nvGraphicFramePr>
        <p:xfrm>
          <a:off x="8075610" y="1509893"/>
          <a:ext cx="4042099" cy="822684"/>
        </p:xfrm>
        <a:graphic>
          <a:graphicData uri="http://schemas.openxmlformats.org/drawingml/2006/table">
            <a:tbl>
              <a:tblPr>
                <a:tableStyleId>{5202B0CA-FC54-4496-8BCA-5EF66A818D29}</a:tableStyleId>
              </a:tblPr>
              <a:tblGrid>
                <a:gridCol w="2283133">
                  <a:extLst>
                    <a:ext uri="{9D8B030D-6E8A-4147-A177-3AD203B41FA5}">
                      <a16:colId xmlns:a16="http://schemas.microsoft.com/office/drawing/2014/main" val="20000"/>
                    </a:ext>
                  </a:extLst>
                </a:gridCol>
                <a:gridCol w="879483">
                  <a:extLst>
                    <a:ext uri="{9D8B030D-6E8A-4147-A177-3AD203B41FA5}">
                      <a16:colId xmlns:a16="http://schemas.microsoft.com/office/drawing/2014/main" val="3892480587"/>
                    </a:ext>
                  </a:extLst>
                </a:gridCol>
                <a:gridCol w="879483">
                  <a:extLst>
                    <a:ext uri="{9D8B030D-6E8A-4147-A177-3AD203B41FA5}">
                      <a16:colId xmlns:a16="http://schemas.microsoft.com/office/drawing/2014/main" val="1878143028"/>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Favor</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69%</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63%</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Oppose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19%</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24%</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80809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28</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3200" dirty="0">
                <a:latin typeface="+mj-lt"/>
                <a:ea typeface="Times New Roman" panose="02020603050405020304" pitchFamily="18" charset="0"/>
              </a:rPr>
              <a:t>By a greater than three to one margin, students favor ESG investing – 66% to 19%.</a:t>
            </a:r>
            <a:endParaRPr lang="en-US" sz="3200" dirty="0">
              <a:effectLst/>
              <a:latin typeface="+mj-lt"/>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1323439"/>
          </a:xfrm>
          <a:prstGeom prst="rect">
            <a:avLst/>
          </a:prstGeom>
          <a:noFill/>
          <a:ln>
            <a:solidFill>
              <a:schemeClr val="tx1"/>
            </a:solidFill>
          </a:ln>
        </p:spPr>
        <p:txBody>
          <a:bodyPr wrap="square" rtlCol="0">
            <a:spAutoFit/>
          </a:bodyPr>
          <a:lstStyle/>
          <a:p>
            <a:pPr algn="ctr"/>
            <a:r>
              <a:rPr lang="en-US" sz="1600" b="1" dirty="0">
                <a:solidFill>
                  <a:schemeClr val="tx1">
                    <a:lumMod val="75000"/>
                    <a:lumOff val="25000"/>
                  </a:schemeClr>
                </a:solidFill>
                <a:latin typeface="+mj-lt"/>
              </a:rPr>
              <a:t>You may be aware of a new financial investment strategy called Environmental, Social and Governance Investing, also known as ESG. Instead of focusing only on a company's financial returns, it directs investment towards companies based on environmental protection efforts or stances on social policies like diversity, LGBTQ rights or abortion. Do you favor or oppose this investment strategy?</a:t>
            </a:r>
            <a:endParaRPr lang="en-US" sz="1400" b="1" dirty="0">
              <a:solidFill>
                <a:schemeClr val="tx1">
                  <a:lumMod val="75000"/>
                  <a:lumOff val="25000"/>
                </a:schemeClr>
              </a:solidFill>
              <a:latin typeface="+mj-lt"/>
            </a:endParaRP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3685631724"/>
              </p:ext>
            </p:extLst>
          </p:nvPr>
        </p:nvGraphicFramePr>
        <p:xfrm>
          <a:off x="0" y="2847439"/>
          <a:ext cx="8125883" cy="3324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oup 150">
            <a:extLst>
              <a:ext uri="{FF2B5EF4-FFF2-40B4-BE49-F238E27FC236}">
                <a16:creationId xmlns:a16="http://schemas.microsoft.com/office/drawing/2014/main" id="{A6734B28-AA19-42B3-876A-5924C11E0330}"/>
              </a:ext>
            </a:extLst>
          </p:cNvPr>
          <p:cNvGraphicFramePr>
            <a:graphicFrameLocks noGrp="1"/>
          </p:cNvGraphicFramePr>
          <p:nvPr>
            <p:extLst>
              <p:ext uri="{D42A27DB-BD31-4B8C-83A1-F6EECF244321}">
                <p14:modId xmlns:p14="http://schemas.microsoft.com/office/powerpoint/2010/main" val="1343774052"/>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Favor</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Oppose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8277179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3876571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29</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0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On affirmative action, about six in ten are supportive - including 28% who strongly support affirmative action and believe it is necessary to correct past societal injustice and 35% who say it has generally been more helpful than harmful. Just 16% oppose it and believe it should not be used in college admission.</a:t>
            </a:r>
            <a:endPar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1815882"/>
          </a:xfrm>
          <a:prstGeom prst="rect">
            <a:avLst/>
          </a:prstGeom>
          <a:noFill/>
          <a:ln>
            <a:solidFill>
              <a:schemeClr val="tx1"/>
            </a:solidFill>
          </a:ln>
        </p:spPr>
        <p:txBody>
          <a:bodyPr wrap="square" rtlCol="0">
            <a:spAutoFit/>
          </a:bodyPr>
          <a:lstStyle/>
          <a:p>
            <a:pPr algn="ctr"/>
            <a:r>
              <a:rPr lang="en-US" sz="1400" b="1" dirty="0">
                <a:solidFill>
                  <a:schemeClr val="tx1">
                    <a:lumMod val="75000"/>
                    <a:lumOff val="25000"/>
                  </a:schemeClr>
                </a:solidFill>
                <a:latin typeface="+mj-lt"/>
              </a:rPr>
              <a:t>Which of the following comes closer to your own personal opinion regarding affirmative action in college admissions? </a:t>
            </a:r>
          </a:p>
          <a:p>
            <a:pPr algn="ctr"/>
            <a:endParaRPr lang="en-US" sz="1400" b="1" dirty="0">
              <a:solidFill>
                <a:schemeClr val="tx1">
                  <a:lumMod val="75000"/>
                  <a:lumOff val="25000"/>
                </a:schemeClr>
              </a:solidFill>
              <a:latin typeface="+mj-lt"/>
            </a:endParaRPr>
          </a:p>
          <a:p>
            <a:pPr algn="ctr"/>
            <a:r>
              <a:rPr lang="en-US" sz="1400" b="1" dirty="0">
                <a:solidFill>
                  <a:schemeClr val="tx2"/>
                </a:solidFill>
                <a:latin typeface="+mj-lt"/>
              </a:rPr>
              <a:t>I strongly support affirmative action and believe it is necessary to correct past societal injustice</a:t>
            </a:r>
          </a:p>
          <a:p>
            <a:pPr algn="ctr"/>
            <a:endParaRPr lang="en-US" sz="1400" b="1" dirty="0">
              <a:solidFill>
                <a:schemeClr val="tx1">
                  <a:lumMod val="75000"/>
                  <a:lumOff val="25000"/>
                </a:schemeClr>
              </a:solidFill>
              <a:latin typeface="+mj-lt"/>
            </a:endParaRPr>
          </a:p>
          <a:p>
            <a:pPr algn="ctr"/>
            <a:r>
              <a:rPr lang="en-US" sz="1400" b="1" dirty="0">
                <a:solidFill>
                  <a:srgbClr val="336600"/>
                </a:solidFill>
                <a:latin typeface="+mj-lt"/>
              </a:rPr>
              <a:t>Affirmative action has generally been more helpful than harmful </a:t>
            </a:r>
          </a:p>
          <a:p>
            <a:pPr algn="ctr"/>
            <a:endParaRPr lang="en-US" sz="1400" b="1" dirty="0">
              <a:solidFill>
                <a:schemeClr val="tx1">
                  <a:lumMod val="75000"/>
                  <a:lumOff val="25000"/>
                </a:schemeClr>
              </a:solidFill>
              <a:latin typeface="+mj-lt"/>
            </a:endParaRPr>
          </a:p>
          <a:p>
            <a:pPr algn="ctr"/>
            <a:r>
              <a:rPr lang="en-US" sz="1400" b="1" dirty="0">
                <a:solidFill>
                  <a:schemeClr val="accent2"/>
                </a:solidFill>
                <a:latin typeface="+mj-lt"/>
              </a:rPr>
              <a:t>I oppose affirmative action and believe it should not be used in college admissions</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1123947684"/>
              </p:ext>
            </p:extLst>
          </p:nvPr>
        </p:nvGraphicFramePr>
        <p:xfrm>
          <a:off x="0" y="3339881"/>
          <a:ext cx="8125883" cy="28323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123A1B2A-A36F-4113-B26E-62171FE506E8}"/>
              </a:ext>
            </a:extLst>
          </p:cNvPr>
          <p:cNvGraphicFramePr>
            <a:graphicFrameLocks noGrp="1"/>
          </p:cNvGraphicFramePr>
          <p:nvPr>
            <p:extLst>
              <p:ext uri="{D42A27DB-BD31-4B8C-83A1-F6EECF244321}">
                <p14:modId xmlns:p14="http://schemas.microsoft.com/office/powerpoint/2010/main" val="342125165"/>
              </p:ext>
            </p:extLst>
          </p:nvPr>
        </p:nvGraphicFramePr>
        <p:xfrm>
          <a:off x="8075612" y="2438400"/>
          <a:ext cx="4042100" cy="4435386"/>
        </p:xfrm>
        <a:graphic>
          <a:graphicData uri="http://schemas.openxmlformats.org/drawingml/2006/table">
            <a:tbl>
              <a:tblPr/>
              <a:tblGrid>
                <a:gridCol w="1756014">
                  <a:extLst>
                    <a:ext uri="{9D8B030D-6E8A-4147-A177-3AD203B41FA5}">
                      <a16:colId xmlns:a16="http://schemas.microsoft.com/office/drawing/2014/main" val="20000"/>
                    </a:ext>
                  </a:extLst>
                </a:gridCol>
                <a:gridCol w="731548">
                  <a:extLst>
                    <a:ext uri="{9D8B030D-6E8A-4147-A177-3AD203B41FA5}">
                      <a16:colId xmlns:a16="http://schemas.microsoft.com/office/drawing/2014/main" val="20001"/>
                    </a:ext>
                  </a:extLst>
                </a:gridCol>
                <a:gridCol w="731548">
                  <a:extLst>
                    <a:ext uri="{9D8B030D-6E8A-4147-A177-3AD203B41FA5}">
                      <a16:colId xmlns:a16="http://schemas.microsoft.com/office/drawing/2014/main" val="1621002482"/>
                    </a:ext>
                  </a:extLst>
                </a:gridCol>
                <a:gridCol w="82299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Support</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rgbClr val="336600"/>
                          </a:solidFill>
                          <a:effectLst/>
                          <a:latin typeface="+mj-lt"/>
                          <a:cs typeface="Arial" charset="0"/>
                        </a:rPr>
                        <a:t>Helpful</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Oppose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rgbClr val="336600"/>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rgbClr val="336600"/>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rgbClr val="3366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23312938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rgbClr val="336600"/>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rgbClr val="336600"/>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rgbClr val="336600"/>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rgbClr val="336600"/>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386567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0" y="1828800"/>
            <a:ext cx="12188825" cy="2895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en-US" sz="8800" dirty="0"/>
              <a:t>Part One – </a:t>
            </a:r>
          </a:p>
          <a:p>
            <a:pPr algn="ctr">
              <a:defRPr/>
            </a:pPr>
            <a:r>
              <a:rPr lang="en-US" sz="4400" dirty="0"/>
              <a:t>The Constitution, First Amendment, Free Speech and Intellectual Diversity</a:t>
            </a:r>
          </a:p>
        </p:txBody>
      </p:sp>
      <p:sp>
        <p:nvSpPr>
          <p:cNvPr id="10" name="Slide Number Placeholder 5"/>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3</a:t>
            </a:fld>
            <a:endParaRPr lang="en-US" altLang="en-US" sz="1400" dirty="0">
              <a:latin typeface="+mj-lt"/>
            </a:endParaRPr>
          </a:p>
        </p:txBody>
      </p:sp>
      <p:sp>
        <p:nvSpPr>
          <p:cNvPr id="6" name="Date Placeholder 3">
            <a:extLst>
              <a:ext uri="{FF2B5EF4-FFF2-40B4-BE49-F238E27FC236}">
                <a16:creationId xmlns:a16="http://schemas.microsoft.com/office/drawing/2014/main" id="{67767178-F84F-44EF-9D98-06B68D9D723D}"/>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pic>
        <p:nvPicPr>
          <p:cNvPr id="11" name="Picture 5" descr="MCL_Logo_huntergreen (3)">
            <a:extLst>
              <a:ext uri="{FF2B5EF4-FFF2-40B4-BE49-F238E27FC236}">
                <a16:creationId xmlns:a16="http://schemas.microsoft.com/office/drawing/2014/main" id="{9AC488B8-08ED-4A6A-A284-E2D78EF30C57}"/>
              </a:ext>
            </a:extLst>
          </p:cNvPr>
          <p:cNvPicPr>
            <a:picLocks noChangeAspect="1" noChangeArrowheads="1"/>
          </p:cNvPicPr>
          <p:nvPr/>
        </p:nvPicPr>
        <p:blipFill>
          <a:blip r:embed="rId3" cstate="print"/>
          <a:srcRect/>
          <a:stretch>
            <a:fillRect/>
          </a:stretch>
        </p:blipFill>
        <p:spPr bwMode="auto">
          <a:xfrm>
            <a:off x="4527764" y="6400800"/>
            <a:ext cx="3090648" cy="304800"/>
          </a:xfrm>
          <a:prstGeom prst="rect">
            <a:avLst/>
          </a:prstGeom>
          <a:noFill/>
          <a:ln w="9525">
            <a:noFill/>
            <a:miter lim="800000"/>
            <a:headEnd/>
            <a:tailEnd/>
          </a:ln>
        </p:spPr>
      </p:pic>
    </p:spTree>
    <p:extLst>
      <p:ext uri="{BB962C8B-B14F-4D97-AF65-F5344CB8AC3E}">
        <p14:creationId xmlns:p14="http://schemas.microsoft.com/office/powerpoint/2010/main" val="1578469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30</a:t>
            </a:fld>
            <a:endParaRPr lang="en-US" altLang="en-US" sz="1400" dirty="0">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188412479"/>
              </p:ext>
            </p:extLst>
          </p:nvPr>
        </p:nvGraphicFramePr>
        <p:xfrm>
          <a:off x="0" y="2908995"/>
          <a:ext cx="8125883" cy="3263205"/>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000" dirty="0">
                <a:effectLst/>
                <a:latin typeface="Calibri" panose="020F0502020204030204" pitchFamily="34" charset="0"/>
                <a:ea typeface="Times New Roman" panose="02020603050405020304" pitchFamily="18" charset="0"/>
              </a:rPr>
              <a:t>By a </a:t>
            </a:r>
            <a:r>
              <a:rPr lang="en-US" sz="2000" dirty="0">
                <a:latin typeface="Calibri" panose="020F0502020204030204" pitchFamily="34" charset="0"/>
                <a:ea typeface="Times New Roman" panose="02020603050405020304" pitchFamily="18" charset="0"/>
              </a:rPr>
              <a:t>narrow 46</a:t>
            </a:r>
            <a:r>
              <a:rPr lang="en-US" sz="2000" dirty="0">
                <a:effectLst/>
                <a:latin typeface="Calibri" panose="020F0502020204030204" pitchFamily="34" charset="0"/>
                <a:ea typeface="Times New Roman" panose="02020603050405020304" pitchFamily="18" charset="0"/>
              </a:rPr>
              <a:t>% to 44% margin, students believe America is inextricably linked to white supremacy and most minorities remain excluded from the American promise of equality rather than believing America is moving forward and the promise of equality continues to be extended to more people. This has tightened from last year when 50% said linked to white supremacy and 42% said America is moving forward.</a:t>
            </a:r>
            <a:endParaRPr lang="en-US" sz="2000" dirty="0">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4"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1384995"/>
          </a:xfrm>
          <a:prstGeom prst="rect">
            <a:avLst/>
          </a:prstGeom>
          <a:noFill/>
          <a:ln>
            <a:solidFill>
              <a:schemeClr val="tx1"/>
            </a:solidFill>
          </a:ln>
        </p:spPr>
        <p:txBody>
          <a:bodyPr wrap="square" rtlCol="0">
            <a:spAutoFit/>
          </a:bodyPr>
          <a:lstStyle/>
          <a:p>
            <a:pPr algn="ctr"/>
            <a:r>
              <a:rPr lang="en-US" sz="1400" b="1" dirty="0">
                <a:solidFill>
                  <a:schemeClr val="tx1">
                    <a:lumMod val="75000"/>
                    <a:lumOff val="25000"/>
                  </a:schemeClr>
                </a:solidFill>
                <a:latin typeface="+mj-lt"/>
              </a:rPr>
              <a:t>Which of the following comes closer to your own personal opinion? </a:t>
            </a:r>
          </a:p>
          <a:p>
            <a:pPr algn="ctr"/>
            <a:r>
              <a:rPr lang="en-US" sz="1400" b="1" dirty="0">
                <a:solidFill>
                  <a:schemeClr val="tx1">
                    <a:lumMod val="75000"/>
                    <a:lumOff val="25000"/>
                  </a:schemeClr>
                </a:solidFill>
                <a:latin typeface="+mj-lt"/>
              </a:rPr>
              <a:t> </a:t>
            </a:r>
          </a:p>
          <a:p>
            <a:pPr algn="ctr"/>
            <a:r>
              <a:rPr lang="en-US" sz="1400" b="1" dirty="0">
                <a:solidFill>
                  <a:schemeClr val="tx2"/>
                </a:solidFill>
                <a:latin typeface="+mj-lt"/>
              </a:rPr>
              <a:t>Despite our sometimes troubled past, America is moving forward and the promise of equality continues to be extended to more people.</a:t>
            </a:r>
          </a:p>
          <a:p>
            <a:pPr algn="ctr"/>
            <a:r>
              <a:rPr lang="en-US" sz="1400" b="1" dirty="0">
                <a:solidFill>
                  <a:schemeClr val="accent2"/>
                </a:solidFill>
                <a:latin typeface="+mj-lt"/>
              </a:rPr>
              <a:t>America is inextricably linked to white supremacy and in general most minorities remain excluded from the American promise of equality.</a:t>
            </a:r>
          </a:p>
        </p:txBody>
      </p:sp>
      <p:graphicFrame>
        <p:nvGraphicFramePr>
          <p:cNvPr id="11" name="Group 4">
            <a:extLst>
              <a:ext uri="{FF2B5EF4-FFF2-40B4-BE49-F238E27FC236}">
                <a16:creationId xmlns:a16="http://schemas.microsoft.com/office/drawing/2014/main" id="{703AA326-094C-46C5-9946-EF1D6DB8106A}"/>
              </a:ext>
            </a:extLst>
          </p:cNvPr>
          <p:cNvGraphicFramePr>
            <a:graphicFrameLocks noGrp="1"/>
          </p:cNvGraphicFramePr>
          <p:nvPr>
            <p:extLst>
              <p:ext uri="{D42A27DB-BD31-4B8C-83A1-F6EECF244321}">
                <p14:modId xmlns:p14="http://schemas.microsoft.com/office/powerpoint/2010/main" val="2367450409"/>
              </p:ext>
            </p:extLst>
          </p:nvPr>
        </p:nvGraphicFramePr>
        <p:xfrm>
          <a:off x="8125884" y="1524000"/>
          <a:ext cx="3910544" cy="860784"/>
        </p:xfrm>
        <a:graphic>
          <a:graphicData uri="http://schemas.openxmlformats.org/drawingml/2006/table">
            <a:tbl>
              <a:tblPr>
                <a:tableStyleId>{5202B0CA-FC54-4496-8BCA-5EF66A818D29}</a:tableStyleId>
              </a:tblPr>
              <a:tblGrid>
                <a:gridCol w="1539080">
                  <a:extLst>
                    <a:ext uri="{9D8B030D-6E8A-4147-A177-3AD203B41FA5}">
                      <a16:colId xmlns:a16="http://schemas.microsoft.com/office/drawing/2014/main" val="20000"/>
                    </a:ext>
                  </a:extLst>
                </a:gridCol>
                <a:gridCol w="592866">
                  <a:extLst>
                    <a:ext uri="{9D8B030D-6E8A-4147-A177-3AD203B41FA5}">
                      <a16:colId xmlns:a16="http://schemas.microsoft.com/office/drawing/2014/main" val="2348984468"/>
                    </a:ext>
                  </a:extLst>
                </a:gridCol>
                <a:gridCol w="592866">
                  <a:extLst>
                    <a:ext uri="{9D8B030D-6E8A-4147-A177-3AD203B41FA5}">
                      <a16:colId xmlns:a16="http://schemas.microsoft.com/office/drawing/2014/main" val="1324513263"/>
                    </a:ext>
                  </a:extLst>
                </a:gridCol>
                <a:gridCol w="592866">
                  <a:extLst>
                    <a:ext uri="{9D8B030D-6E8A-4147-A177-3AD203B41FA5}">
                      <a16:colId xmlns:a16="http://schemas.microsoft.com/office/drawing/2014/main" val="97223123"/>
                    </a:ext>
                  </a:extLst>
                </a:gridCol>
                <a:gridCol w="592866">
                  <a:extLst>
                    <a:ext uri="{9D8B030D-6E8A-4147-A177-3AD203B41FA5}">
                      <a16:colId xmlns:a16="http://schemas.microsoft.com/office/drawing/2014/main" val="2257822098"/>
                    </a:ext>
                  </a:extLst>
                </a:gridCol>
              </a:tblGrid>
              <a:tr h="1607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9/20</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154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Moving Forward</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40%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42%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42%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44%</a:t>
                      </a:r>
                    </a:p>
                  </a:txBody>
                  <a:tcPr marL="91446" marR="91446" marT="45674" marB="45674" horzOverflow="overflow"/>
                </a:tc>
                <a:extLst>
                  <a:ext uri="{0D108BD9-81ED-4DB2-BD59-A6C34878D82A}">
                    <a16:rowId xmlns:a16="http://schemas.microsoft.com/office/drawing/2014/main" val="10001"/>
                  </a:ext>
                </a:extLst>
              </a:tr>
              <a:tr h="154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White Supremacy</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51%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49%</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50%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46%</a:t>
                      </a:r>
                    </a:p>
                  </a:txBody>
                  <a:tcPr marL="91446" marR="91446" marT="45674" marB="45674" horzOverflow="overflow"/>
                </a:tc>
                <a:extLst>
                  <a:ext uri="{0D108BD9-81ED-4DB2-BD59-A6C34878D82A}">
                    <a16:rowId xmlns:a16="http://schemas.microsoft.com/office/drawing/2014/main" val="10002"/>
                  </a:ext>
                </a:extLst>
              </a:tr>
            </a:tbl>
          </a:graphicData>
        </a:graphic>
      </p:graphicFrame>
      <p:graphicFrame>
        <p:nvGraphicFramePr>
          <p:cNvPr id="12" name="Group 150">
            <a:extLst>
              <a:ext uri="{FF2B5EF4-FFF2-40B4-BE49-F238E27FC236}">
                <a16:creationId xmlns:a16="http://schemas.microsoft.com/office/drawing/2014/main" id="{C91E4F5D-D64A-42E1-9214-74AD87905483}"/>
              </a:ext>
            </a:extLst>
          </p:cNvPr>
          <p:cNvGraphicFramePr>
            <a:graphicFrameLocks noGrp="1"/>
          </p:cNvGraphicFramePr>
          <p:nvPr>
            <p:extLst>
              <p:ext uri="{D42A27DB-BD31-4B8C-83A1-F6EECF244321}">
                <p14:modId xmlns:p14="http://schemas.microsoft.com/office/powerpoint/2010/main" val="1857967737"/>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Forward</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Supremacy</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2754847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54209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31</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800" dirty="0">
                <a:latin typeface="Calibri" panose="020F0502020204030204" pitchFamily="34" charset="0"/>
                <a:ea typeface="Times New Roman" panose="02020603050405020304" pitchFamily="18" charset="0"/>
              </a:rPr>
              <a:t>Nearly three in four (73%) </a:t>
            </a:r>
            <a:r>
              <a:rPr lang="en-US" sz="2800" dirty="0">
                <a:effectLst/>
                <a:latin typeface="Calibri" panose="020F0502020204030204" pitchFamily="34" charset="0"/>
                <a:ea typeface="Times New Roman" panose="02020603050405020304" pitchFamily="18" charset="0"/>
              </a:rPr>
              <a:t>agree that systemic racism is a big problem in society today and white people still contribute to it, whether they realize it or not, while 20% disagree. Agreement dropped by five-points since last year.</a:t>
            </a:r>
            <a:endParaRPr lang="en-US" sz="2800" dirty="0">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923330"/>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Agree/Disagree:</a:t>
            </a:r>
          </a:p>
          <a:p>
            <a:pPr algn="ctr"/>
            <a:r>
              <a:rPr lang="en-US" b="1" dirty="0">
                <a:solidFill>
                  <a:schemeClr val="tx1">
                    <a:lumMod val="75000"/>
                    <a:lumOff val="25000"/>
                  </a:schemeClr>
                </a:solidFill>
                <a:latin typeface="+mj-lt"/>
              </a:rPr>
              <a:t> “Systemic racism is a big problem in society today and white people still contribute to it, whether they realize it or not.”</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3782730359"/>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123A1B2A-A36F-4113-B26E-62171FE506E8}"/>
              </a:ext>
            </a:extLst>
          </p:cNvPr>
          <p:cNvGraphicFramePr>
            <a:graphicFrameLocks noGrp="1"/>
          </p:cNvGraphicFramePr>
          <p:nvPr>
            <p:extLst>
              <p:ext uri="{D42A27DB-BD31-4B8C-83A1-F6EECF244321}">
                <p14:modId xmlns:p14="http://schemas.microsoft.com/office/powerpoint/2010/main" val="3704922666"/>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23312938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graphicFrame>
        <p:nvGraphicFramePr>
          <p:cNvPr id="3" name="Group 4">
            <a:extLst>
              <a:ext uri="{FF2B5EF4-FFF2-40B4-BE49-F238E27FC236}">
                <a16:creationId xmlns:a16="http://schemas.microsoft.com/office/drawing/2014/main" id="{EC8C3004-41BB-5047-53EC-C56E910BC1A3}"/>
              </a:ext>
            </a:extLst>
          </p:cNvPr>
          <p:cNvGraphicFramePr>
            <a:graphicFrameLocks noGrp="1"/>
          </p:cNvGraphicFramePr>
          <p:nvPr>
            <p:extLst>
              <p:ext uri="{D42A27DB-BD31-4B8C-83A1-F6EECF244321}">
                <p14:modId xmlns:p14="http://schemas.microsoft.com/office/powerpoint/2010/main" val="3127532617"/>
              </p:ext>
            </p:extLst>
          </p:nvPr>
        </p:nvGraphicFramePr>
        <p:xfrm>
          <a:off x="8075610" y="1509893"/>
          <a:ext cx="4042099" cy="822684"/>
        </p:xfrm>
        <a:graphic>
          <a:graphicData uri="http://schemas.openxmlformats.org/drawingml/2006/table">
            <a:tbl>
              <a:tblPr>
                <a:tableStyleId>{5202B0CA-FC54-4496-8BCA-5EF66A818D29}</a:tableStyleId>
              </a:tblPr>
              <a:tblGrid>
                <a:gridCol w="1875139">
                  <a:extLst>
                    <a:ext uri="{9D8B030D-6E8A-4147-A177-3AD203B41FA5}">
                      <a16:colId xmlns:a16="http://schemas.microsoft.com/office/drawing/2014/main" val="20000"/>
                    </a:ext>
                  </a:extLst>
                </a:gridCol>
                <a:gridCol w="722320">
                  <a:extLst>
                    <a:ext uri="{9D8B030D-6E8A-4147-A177-3AD203B41FA5}">
                      <a16:colId xmlns:a16="http://schemas.microsoft.com/office/drawing/2014/main" val="3892480587"/>
                    </a:ext>
                  </a:extLst>
                </a:gridCol>
                <a:gridCol w="722320">
                  <a:extLst>
                    <a:ext uri="{9D8B030D-6E8A-4147-A177-3AD203B41FA5}">
                      <a16:colId xmlns:a16="http://schemas.microsoft.com/office/drawing/2014/main" val="1878143028"/>
                    </a:ext>
                  </a:extLst>
                </a:gridCol>
                <a:gridCol w="722320">
                  <a:extLst>
                    <a:ext uri="{9D8B030D-6E8A-4147-A177-3AD203B41FA5}">
                      <a16:colId xmlns:a16="http://schemas.microsoft.com/office/drawing/2014/main" val="499837945"/>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71%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78%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73%</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Disagree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21%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16%</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20%</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10110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0" y="1828800"/>
            <a:ext cx="12188825" cy="2895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en-US" sz="8800" dirty="0"/>
              <a:t>Part Six – </a:t>
            </a:r>
          </a:p>
          <a:p>
            <a:pPr algn="ctr">
              <a:defRPr/>
            </a:pPr>
            <a:r>
              <a:rPr lang="en-US" sz="6200" dirty="0"/>
              <a:t>Gender Issues</a:t>
            </a:r>
          </a:p>
        </p:txBody>
      </p:sp>
      <p:sp>
        <p:nvSpPr>
          <p:cNvPr id="10" name="Slide Number Placeholder 5"/>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32</a:t>
            </a:fld>
            <a:endParaRPr lang="en-US" altLang="en-US" sz="1400" dirty="0">
              <a:latin typeface="+mj-lt"/>
            </a:endParaRPr>
          </a:p>
        </p:txBody>
      </p:sp>
      <p:sp>
        <p:nvSpPr>
          <p:cNvPr id="6" name="Date Placeholder 3">
            <a:extLst>
              <a:ext uri="{FF2B5EF4-FFF2-40B4-BE49-F238E27FC236}">
                <a16:creationId xmlns:a16="http://schemas.microsoft.com/office/drawing/2014/main" id="{67767178-F84F-44EF-9D98-06B68D9D723D}"/>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pic>
        <p:nvPicPr>
          <p:cNvPr id="11" name="Picture 5" descr="MCL_Logo_huntergreen (3)">
            <a:extLst>
              <a:ext uri="{FF2B5EF4-FFF2-40B4-BE49-F238E27FC236}">
                <a16:creationId xmlns:a16="http://schemas.microsoft.com/office/drawing/2014/main" id="{9AC488B8-08ED-4A6A-A284-E2D78EF30C57}"/>
              </a:ext>
            </a:extLst>
          </p:cNvPr>
          <p:cNvPicPr>
            <a:picLocks noChangeAspect="1" noChangeArrowheads="1"/>
          </p:cNvPicPr>
          <p:nvPr/>
        </p:nvPicPr>
        <p:blipFill>
          <a:blip r:embed="rId3" cstate="print"/>
          <a:srcRect/>
          <a:stretch>
            <a:fillRect/>
          </a:stretch>
        </p:blipFill>
        <p:spPr bwMode="auto">
          <a:xfrm>
            <a:off x="4527764" y="6400800"/>
            <a:ext cx="3090648" cy="304800"/>
          </a:xfrm>
          <a:prstGeom prst="rect">
            <a:avLst/>
          </a:prstGeom>
          <a:noFill/>
          <a:ln w="9525">
            <a:noFill/>
            <a:miter lim="800000"/>
            <a:headEnd/>
            <a:tailEnd/>
          </a:ln>
        </p:spPr>
      </p:pic>
    </p:spTree>
    <p:extLst>
      <p:ext uri="{BB962C8B-B14F-4D97-AF65-F5344CB8AC3E}">
        <p14:creationId xmlns:p14="http://schemas.microsoft.com/office/powerpoint/2010/main" val="269542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33</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3200" kern="0" dirty="0">
                <a:solidFill>
                  <a:schemeClr val="bg1"/>
                </a:solidFill>
                <a:effectLst/>
                <a:latin typeface="Calibri" panose="020F0502020204030204" pitchFamily="34" charset="0"/>
                <a:ea typeface="Times New Roman" panose="02020603050405020304" pitchFamily="18" charset="0"/>
              </a:rPr>
              <a:t>Almost half (48%) say gender can be fluid and 38% say gender is fixed.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830997"/>
          </a:xfrm>
          <a:prstGeom prst="rect">
            <a:avLst/>
          </a:prstGeom>
          <a:noFill/>
          <a:ln>
            <a:solidFill>
              <a:schemeClr val="tx1"/>
            </a:solidFill>
          </a:ln>
        </p:spPr>
        <p:txBody>
          <a:bodyPr wrap="square" rtlCol="0">
            <a:spAutoFit/>
          </a:bodyPr>
          <a:lstStyle/>
          <a:p>
            <a:pPr algn="ctr"/>
            <a:r>
              <a:rPr lang="en-US" sz="2400" b="1" dirty="0">
                <a:solidFill>
                  <a:schemeClr val="tx1">
                    <a:lumMod val="75000"/>
                    <a:lumOff val="25000"/>
                  </a:schemeClr>
                </a:solidFill>
                <a:latin typeface="+mj-lt"/>
              </a:rPr>
              <a:t>Which of the following comes closer to your personal opinion?</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3386769940"/>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123A1B2A-A36F-4113-B26E-62171FE506E8}"/>
              </a:ext>
            </a:extLst>
          </p:cNvPr>
          <p:cNvGraphicFramePr>
            <a:graphicFrameLocks noGrp="1"/>
          </p:cNvGraphicFramePr>
          <p:nvPr>
            <p:extLst>
              <p:ext uri="{D42A27DB-BD31-4B8C-83A1-F6EECF244321}">
                <p14:modId xmlns:p14="http://schemas.microsoft.com/office/powerpoint/2010/main" val="4033549638"/>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Fixed</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Fluid</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23312938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3659277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34</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400" kern="0" dirty="0">
                <a:solidFill>
                  <a:schemeClr val="bg1"/>
                </a:solidFill>
                <a:effectLst/>
                <a:latin typeface="Calibri" panose="020F0502020204030204" pitchFamily="34" charset="0"/>
                <a:ea typeface="Times New Roman" panose="02020603050405020304" pitchFamily="18" charset="0"/>
              </a:rPr>
              <a:t>Nearly six in ten (58%) agree that their college or university should require that students, professors and faculty state their preferred gender pronouns when introducing themselves (35% disagree). Overall agreement has increased by seven points since last year.</a:t>
            </a:r>
            <a:endParaRPr lang="en-US" sz="2400" dirty="0">
              <a:solidFill>
                <a:schemeClr val="bg1"/>
              </a:solidFill>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923330"/>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Agree/Disagree:</a:t>
            </a:r>
          </a:p>
          <a:p>
            <a:pPr algn="ctr"/>
            <a:r>
              <a:rPr lang="en-US" b="1" dirty="0">
                <a:solidFill>
                  <a:schemeClr val="tx1">
                    <a:lumMod val="75000"/>
                    <a:lumOff val="25000"/>
                  </a:schemeClr>
                </a:solidFill>
                <a:latin typeface="+mj-lt"/>
              </a:rPr>
              <a:t>“My college or university should require that students, professors, and faculty state their preferred gender pronouns when introducing themselves.” </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3560206651"/>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123A1B2A-A36F-4113-B26E-62171FE506E8}"/>
              </a:ext>
            </a:extLst>
          </p:cNvPr>
          <p:cNvGraphicFramePr>
            <a:graphicFrameLocks noGrp="1"/>
          </p:cNvGraphicFramePr>
          <p:nvPr>
            <p:extLst>
              <p:ext uri="{D42A27DB-BD31-4B8C-83A1-F6EECF244321}">
                <p14:modId xmlns:p14="http://schemas.microsoft.com/office/powerpoint/2010/main" val="1062483145"/>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23312938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graphicFrame>
        <p:nvGraphicFramePr>
          <p:cNvPr id="3" name="Group 4">
            <a:extLst>
              <a:ext uri="{FF2B5EF4-FFF2-40B4-BE49-F238E27FC236}">
                <a16:creationId xmlns:a16="http://schemas.microsoft.com/office/drawing/2014/main" id="{25A3FFD0-E02A-4A36-D6AC-A8DB0D4C1CD4}"/>
              </a:ext>
            </a:extLst>
          </p:cNvPr>
          <p:cNvGraphicFramePr>
            <a:graphicFrameLocks noGrp="1"/>
          </p:cNvGraphicFramePr>
          <p:nvPr>
            <p:extLst>
              <p:ext uri="{D42A27DB-BD31-4B8C-83A1-F6EECF244321}">
                <p14:modId xmlns:p14="http://schemas.microsoft.com/office/powerpoint/2010/main" val="640690716"/>
              </p:ext>
            </p:extLst>
          </p:nvPr>
        </p:nvGraphicFramePr>
        <p:xfrm>
          <a:off x="8075610" y="1509893"/>
          <a:ext cx="4042099" cy="822684"/>
        </p:xfrm>
        <a:graphic>
          <a:graphicData uri="http://schemas.openxmlformats.org/drawingml/2006/table">
            <a:tbl>
              <a:tblPr>
                <a:tableStyleId>{5202B0CA-FC54-4496-8BCA-5EF66A818D29}</a:tableStyleId>
              </a:tblPr>
              <a:tblGrid>
                <a:gridCol w="2283133">
                  <a:extLst>
                    <a:ext uri="{9D8B030D-6E8A-4147-A177-3AD203B41FA5}">
                      <a16:colId xmlns:a16="http://schemas.microsoft.com/office/drawing/2014/main" val="20000"/>
                    </a:ext>
                  </a:extLst>
                </a:gridCol>
                <a:gridCol w="879483">
                  <a:extLst>
                    <a:ext uri="{9D8B030D-6E8A-4147-A177-3AD203B41FA5}">
                      <a16:colId xmlns:a16="http://schemas.microsoft.com/office/drawing/2014/main" val="3892480587"/>
                    </a:ext>
                  </a:extLst>
                </a:gridCol>
                <a:gridCol w="879483">
                  <a:extLst>
                    <a:ext uri="{9D8B030D-6E8A-4147-A177-3AD203B41FA5}">
                      <a16:colId xmlns:a16="http://schemas.microsoft.com/office/drawing/2014/main" val="1878143028"/>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51%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58%</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Disagree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40%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35%</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00354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35</a:t>
            </a:fld>
            <a:endParaRPr lang="en-US" altLang="en-US" sz="1400" dirty="0">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2453347347"/>
              </p:ext>
            </p:extLst>
          </p:nvPr>
        </p:nvGraphicFramePr>
        <p:xfrm>
          <a:off x="0" y="2908995"/>
          <a:ext cx="8125883" cy="3263205"/>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On the issue of transgender college athletes, by a nearly two to one margin, students believe this is an issue of fairness and while they may support transgender rights, this disadvantages other athletes because there are biological differences between men and women (59%). One in three (32%) believe transgender athletes should be able to participate in whichever gender class they feel more comfortable in. Support for the "fairness" argument has increased by 10-points since last year.</a:t>
            </a:r>
            <a:endPar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4"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1384995"/>
          </a:xfrm>
          <a:prstGeom prst="rect">
            <a:avLst/>
          </a:prstGeom>
          <a:noFill/>
          <a:ln>
            <a:solidFill>
              <a:schemeClr val="tx1"/>
            </a:solidFill>
          </a:ln>
        </p:spPr>
        <p:txBody>
          <a:bodyPr wrap="square" rtlCol="0">
            <a:spAutoFit/>
          </a:bodyPr>
          <a:lstStyle/>
          <a:p>
            <a:pPr algn="ctr"/>
            <a:r>
              <a:rPr lang="en-US" sz="1200" b="1" dirty="0">
                <a:solidFill>
                  <a:schemeClr val="tx1">
                    <a:lumMod val="75000"/>
                    <a:lumOff val="25000"/>
                  </a:schemeClr>
                </a:solidFill>
                <a:latin typeface="+mj-lt"/>
              </a:rPr>
              <a:t>Which of the following comes closer to your opinion on allowing transgender college athletes to participate in a sports league designated for a gender that is different from their assigned gender at birth?</a:t>
            </a:r>
          </a:p>
          <a:p>
            <a:pPr algn="ctr"/>
            <a:endParaRPr lang="en-US" sz="1200" b="1" dirty="0">
              <a:latin typeface="+mj-lt"/>
            </a:endParaRPr>
          </a:p>
          <a:p>
            <a:pPr algn="ctr"/>
            <a:r>
              <a:rPr lang="en-US" sz="1200" b="1" dirty="0">
                <a:solidFill>
                  <a:schemeClr val="tx2"/>
                </a:solidFill>
                <a:latin typeface="+mj-lt"/>
              </a:rPr>
              <a:t>Transgender athletes should be able to participate in whichever gender class they feel more comfortable in.</a:t>
            </a:r>
          </a:p>
          <a:p>
            <a:pPr algn="ctr"/>
            <a:r>
              <a:rPr lang="en-US" sz="1200" b="1" dirty="0">
                <a:latin typeface="+mj-lt"/>
              </a:rPr>
              <a:t>OR</a:t>
            </a:r>
          </a:p>
          <a:p>
            <a:pPr algn="ctr"/>
            <a:r>
              <a:rPr lang="en-US" sz="1200" b="1" dirty="0">
                <a:solidFill>
                  <a:schemeClr val="accent2"/>
                </a:solidFill>
                <a:latin typeface="+mj-lt"/>
              </a:rPr>
              <a:t>This is an issue of fairness. And while I may support transgender rights, this disadvantages other athletes because there are biological differences between men and women.</a:t>
            </a:r>
          </a:p>
        </p:txBody>
      </p:sp>
      <p:graphicFrame>
        <p:nvGraphicFramePr>
          <p:cNvPr id="11" name="Group 150">
            <a:extLst>
              <a:ext uri="{FF2B5EF4-FFF2-40B4-BE49-F238E27FC236}">
                <a16:creationId xmlns:a16="http://schemas.microsoft.com/office/drawing/2014/main" id="{28F10E8E-9181-428A-8903-E9E1C80C3519}"/>
              </a:ext>
            </a:extLst>
          </p:cNvPr>
          <p:cNvGraphicFramePr>
            <a:graphicFrameLocks noGrp="1"/>
          </p:cNvGraphicFramePr>
          <p:nvPr>
            <p:extLst>
              <p:ext uri="{D42A27DB-BD31-4B8C-83A1-F6EECF244321}">
                <p14:modId xmlns:p14="http://schemas.microsoft.com/office/powerpoint/2010/main" val="635950728"/>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Comfortable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Disadvantages</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12621936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graphicFrame>
        <p:nvGraphicFramePr>
          <p:cNvPr id="3" name="Group 4">
            <a:extLst>
              <a:ext uri="{FF2B5EF4-FFF2-40B4-BE49-F238E27FC236}">
                <a16:creationId xmlns:a16="http://schemas.microsoft.com/office/drawing/2014/main" id="{49BB6D8B-E4A6-4B5E-A339-EFC6F5C59CBF}"/>
              </a:ext>
            </a:extLst>
          </p:cNvPr>
          <p:cNvGraphicFramePr>
            <a:graphicFrameLocks noGrp="1"/>
          </p:cNvGraphicFramePr>
          <p:nvPr>
            <p:extLst>
              <p:ext uri="{D42A27DB-BD31-4B8C-83A1-F6EECF244321}">
                <p14:modId xmlns:p14="http://schemas.microsoft.com/office/powerpoint/2010/main" val="3383286877"/>
              </p:ext>
            </p:extLst>
          </p:nvPr>
        </p:nvGraphicFramePr>
        <p:xfrm>
          <a:off x="8075610" y="1509893"/>
          <a:ext cx="4042099" cy="822684"/>
        </p:xfrm>
        <a:graphic>
          <a:graphicData uri="http://schemas.openxmlformats.org/drawingml/2006/table">
            <a:tbl>
              <a:tblPr>
                <a:tableStyleId>{5202B0CA-FC54-4496-8BCA-5EF66A818D29}</a:tableStyleId>
              </a:tblPr>
              <a:tblGrid>
                <a:gridCol w="2283133">
                  <a:extLst>
                    <a:ext uri="{9D8B030D-6E8A-4147-A177-3AD203B41FA5}">
                      <a16:colId xmlns:a16="http://schemas.microsoft.com/office/drawing/2014/main" val="20000"/>
                    </a:ext>
                  </a:extLst>
                </a:gridCol>
                <a:gridCol w="879483">
                  <a:extLst>
                    <a:ext uri="{9D8B030D-6E8A-4147-A177-3AD203B41FA5}">
                      <a16:colId xmlns:a16="http://schemas.microsoft.com/office/drawing/2014/main" val="3892480587"/>
                    </a:ext>
                  </a:extLst>
                </a:gridCol>
                <a:gridCol w="879483">
                  <a:extLst>
                    <a:ext uri="{9D8B030D-6E8A-4147-A177-3AD203B41FA5}">
                      <a16:colId xmlns:a16="http://schemas.microsoft.com/office/drawing/2014/main" val="1878143028"/>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Comfortable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40%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32%</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Fairness/Disadvantages</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49%</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59%</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3319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0" y="1828800"/>
            <a:ext cx="12188825" cy="2895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en-US" sz="8800" dirty="0"/>
              <a:t>Part Seven – </a:t>
            </a:r>
          </a:p>
          <a:p>
            <a:pPr algn="ctr">
              <a:defRPr/>
            </a:pPr>
            <a:r>
              <a:rPr lang="en-US" sz="6200" dirty="0"/>
              <a:t>Miscellaneous Issues</a:t>
            </a:r>
          </a:p>
        </p:txBody>
      </p:sp>
      <p:sp>
        <p:nvSpPr>
          <p:cNvPr id="10" name="Slide Number Placeholder 5"/>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36</a:t>
            </a:fld>
            <a:endParaRPr lang="en-US" altLang="en-US" sz="1400" dirty="0">
              <a:latin typeface="+mj-lt"/>
            </a:endParaRPr>
          </a:p>
        </p:txBody>
      </p:sp>
      <p:sp>
        <p:nvSpPr>
          <p:cNvPr id="6" name="Date Placeholder 3">
            <a:extLst>
              <a:ext uri="{FF2B5EF4-FFF2-40B4-BE49-F238E27FC236}">
                <a16:creationId xmlns:a16="http://schemas.microsoft.com/office/drawing/2014/main" id="{67767178-F84F-44EF-9D98-06B68D9D723D}"/>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pic>
        <p:nvPicPr>
          <p:cNvPr id="11" name="Picture 5" descr="MCL_Logo_huntergreen (3)">
            <a:extLst>
              <a:ext uri="{FF2B5EF4-FFF2-40B4-BE49-F238E27FC236}">
                <a16:creationId xmlns:a16="http://schemas.microsoft.com/office/drawing/2014/main" id="{9AC488B8-08ED-4A6A-A284-E2D78EF30C57}"/>
              </a:ext>
            </a:extLst>
          </p:cNvPr>
          <p:cNvPicPr>
            <a:picLocks noChangeAspect="1" noChangeArrowheads="1"/>
          </p:cNvPicPr>
          <p:nvPr/>
        </p:nvPicPr>
        <p:blipFill>
          <a:blip r:embed="rId3" cstate="print"/>
          <a:srcRect/>
          <a:stretch>
            <a:fillRect/>
          </a:stretch>
        </p:blipFill>
        <p:spPr bwMode="auto">
          <a:xfrm>
            <a:off x="4527764" y="6400800"/>
            <a:ext cx="3090648" cy="304800"/>
          </a:xfrm>
          <a:prstGeom prst="rect">
            <a:avLst/>
          </a:prstGeom>
          <a:noFill/>
          <a:ln w="9525">
            <a:noFill/>
            <a:miter lim="800000"/>
            <a:headEnd/>
            <a:tailEnd/>
          </a:ln>
        </p:spPr>
      </p:pic>
    </p:spTree>
    <p:extLst>
      <p:ext uri="{BB962C8B-B14F-4D97-AF65-F5344CB8AC3E}">
        <p14:creationId xmlns:p14="http://schemas.microsoft.com/office/powerpoint/2010/main" val="2062743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37</a:t>
            </a:fld>
            <a:endParaRPr lang="en-US" altLang="en-US" sz="1400" dirty="0">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3466740890"/>
              </p:ext>
            </p:extLst>
          </p:nvPr>
        </p:nvGraphicFramePr>
        <p:xfrm>
          <a:off x="0" y="2667000"/>
          <a:ext cx="8125883"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4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 plurality (37%) would prefer to live under socialism over capitalism (31%). A notable 32% were unsure. The preference towards socialism has increased since last year when 33% said socialism and 31% said capitalism.</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4"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1169551"/>
          </a:xfrm>
          <a:prstGeom prst="rect">
            <a:avLst/>
          </a:prstGeom>
          <a:noFill/>
          <a:ln>
            <a:solidFill>
              <a:schemeClr val="tx1"/>
            </a:solidFill>
          </a:ln>
        </p:spPr>
        <p:txBody>
          <a:bodyPr wrap="square" rtlCol="0">
            <a:spAutoFit/>
          </a:bodyPr>
          <a:lstStyle/>
          <a:p>
            <a:pPr algn="ctr"/>
            <a:r>
              <a:rPr lang="en-US" sz="1400" b="1" dirty="0">
                <a:solidFill>
                  <a:schemeClr val="tx1">
                    <a:lumMod val="75000"/>
                    <a:lumOff val="25000"/>
                  </a:schemeClr>
                </a:solidFill>
                <a:latin typeface="+mj-lt"/>
              </a:rPr>
              <a:t>If you had to choose, which economic system would you prefer to live under?</a:t>
            </a:r>
          </a:p>
          <a:p>
            <a:pPr algn="ctr"/>
            <a:endParaRPr lang="en-US" sz="1400" b="1" dirty="0">
              <a:latin typeface="+mj-lt"/>
            </a:endParaRPr>
          </a:p>
          <a:p>
            <a:pPr algn="ctr"/>
            <a:r>
              <a:rPr lang="en-US" sz="1400" b="1" dirty="0">
                <a:solidFill>
                  <a:schemeClr val="tx2"/>
                </a:solidFill>
                <a:latin typeface="+mj-lt"/>
              </a:rPr>
              <a:t>Capitalism</a:t>
            </a:r>
          </a:p>
          <a:p>
            <a:pPr algn="ctr"/>
            <a:r>
              <a:rPr lang="en-US" sz="1400" b="1" dirty="0">
                <a:latin typeface="+mj-lt"/>
              </a:rPr>
              <a:t>OR</a:t>
            </a:r>
          </a:p>
          <a:p>
            <a:pPr algn="ctr"/>
            <a:r>
              <a:rPr lang="en-US" sz="1400" b="1" dirty="0">
                <a:solidFill>
                  <a:schemeClr val="accent2"/>
                </a:solidFill>
                <a:latin typeface="+mj-lt"/>
              </a:rPr>
              <a:t>Socialism</a:t>
            </a:r>
          </a:p>
        </p:txBody>
      </p:sp>
      <p:graphicFrame>
        <p:nvGraphicFramePr>
          <p:cNvPr id="11" name="Group 150">
            <a:extLst>
              <a:ext uri="{FF2B5EF4-FFF2-40B4-BE49-F238E27FC236}">
                <a16:creationId xmlns:a16="http://schemas.microsoft.com/office/drawing/2014/main" id="{28F10E8E-9181-428A-8903-E9E1C80C3519}"/>
              </a:ext>
            </a:extLst>
          </p:cNvPr>
          <p:cNvGraphicFramePr>
            <a:graphicFrameLocks noGrp="1"/>
          </p:cNvGraphicFramePr>
          <p:nvPr>
            <p:extLst>
              <p:ext uri="{D42A27DB-BD31-4B8C-83A1-F6EECF244321}">
                <p14:modId xmlns:p14="http://schemas.microsoft.com/office/powerpoint/2010/main" val="1100983474"/>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Capitalism</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Socialism</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12621936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graphicFrame>
        <p:nvGraphicFramePr>
          <p:cNvPr id="3" name="Group 4">
            <a:extLst>
              <a:ext uri="{FF2B5EF4-FFF2-40B4-BE49-F238E27FC236}">
                <a16:creationId xmlns:a16="http://schemas.microsoft.com/office/drawing/2014/main" id="{397D8E3B-7BC6-6E56-54C1-D2A9BB5A7F07}"/>
              </a:ext>
            </a:extLst>
          </p:cNvPr>
          <p:cNvGraphicFramePr>
            <a:graphicFrameLocks noGrp="1"/>
          </p:cNvGraphicFramePr>
          <p:nvPr>
            <p:extLst>
              <p:ext uri="{D42A27DB-BD31-4B8C-83A1-F6EECF244321}">
                <p14:modId xmlns:p14="http://schemas.microsoft.com/office/powerpoint/2010/main" val="1127416729"/>
              </p:ext>
            </p:extLst>
          </p:nvPr>
        </p:nvGraphicFramePr>
        <p:xfrm>
          <a:off x="8075610" y="1509893"/>
          <a:ext cx="4042099" cy="822684"/>
        </p:xfrm>
        <a:graphic>
          <a:graphicData uri="http://schemas.openxmlformats.org/drawingml/2006/table">
            <a:tbl>
              <a:tblPr>
                <a:tableStyleId>{5202B0CA-FC54-4496-8BCA-5EF66A818D29}</a:tableStyleId>
              </a:tblPr>
              <a:tblGrid>
                <a:gridCol w="2283133">
                  <a:extLst>
                    <a:ext uri="{9D8B030D-6E8A-4147-A177-3AD203B41FA5}">
                      <a16:colId xmlns:a16="http://schemas.microsoft.com/office/drawing/2014/main" val="20000"/>
                    </a:ext>
                  </a:extLst>
                </a:gridCol>
                <a:gridCol w="879483">
                  <a:extLst>
                    <a:ext uri="{9D8B030D-6E8A-4147-A177-3AD203B41FA5}">
                      <a16:colId xmlns:a16="http://schemas.microsoft.com/office/drawing/2014/main" val="3892480587"/>
                    </a:ext>
                  </a:extLst>
                </a:gridCol>
                <a:gridCol w="879483">
                  <a:extLst>
                    <a:ext uri="{9D8B030D-6E8A-4147-A177-3AD203B41FA5}">
                      <a16:colId xmlns:a16="http://schemas.microsoft.com/office/drawing/2014/main" val="1878143028"/>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Capitalism</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31%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31%</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Socialism</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33%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37%</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4960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38</a:t>
            </a:fld>
            <a:endParaRPr lang="en-US" altLang="en-US" sz="1400" dirty="0">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4097283963"/>
              </p:ext>
            </p:extLst>
          </p:nvPr>
        </p:nvGraphicFramePr>
        <p:xfrm>
          <a:off x="0" y="2667000"/>
          <a:ext cx="8125883"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effectLst/>
                <a:latin typeface="Calibri" panose="020F0502020204030204" pitchFamily="34" charset="0"/>
                <a:ea typeface="Times New Roman" panose="02020603050405020304" pitchFamily="18" charset="0"/>
              </a:rPr>
              <a:t>Most students (39%) believe they will be financially able to pay off their student loan debt after they graduate. Twenty-eight percent (28%) do not believe they will be able to. </a:t>
            </a:r>
            <a:endParaRPr lang="en-US" sz="3200" dirty="0"/>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4"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1077218"/>
          </a:xfrm>
          <a:prstGeom prst="rect">
            <a:avLst/>
          </a:prstGeom>
          <a:noFill/>
          <a:ln>
            <a:solidFill>
              <a:schemeClr val="tx1"/>
            </a:solidFill>
          </a:ln>
        </p:spPr>
        <p:txBody>
          <a:bodyPr wrap="square" rtlCol="0">
            <a:spAutoFit/>
          </a:bodyPr>
          <a:lstStyle/>
          <a:p>
            <a:pPr algn="ctr"/>
            <a:r>
              <a:rPr lang="en-US" sz="1600" b="1" dirty="0">
                <a:solidFill>
                  <a:schemeClr val="tx1">
                    <a:lumMod val="75000"/>
                    <a:lumOff val="25000"/>
                  </a:schemeClr>
                </a:solidFill>
                <a:latin typeface="+mj-lt"/>
              </a:rPr>
              <a:t>Assuming the government does not provide any additional student loan forgiveness beyond the aid you may have already received or would receive through a work or service-related program, do you believe you will be financially able to pay off your student loan debt after you graduate? </a:t>
            </a:r>
          </a:p>
        </p:txBody>
      </p:sp>
      <p:graphicFrame>
        <p:nvGraphicFramePr>
          <p:cNvPr id="11" name="Group 150">
            <a:extLst>
              <a:ext uri="{FF2B5EF4-FFF2-40B4-BE49-F238E27FC236}">
                <a16:creationId xmlns:a16="http://schemas.microsoft.com/office/drawing/2014/main" id="{28F10E8E-9181-428A-8903-E9E1C80C3519}"/>
              </a:ext>
            </a:extLst>
          </p:cNvPr>
          <p:cNvGraphicFramePr>
            <a:graphicFrameLocks noGrp="1"/>
          </p:cNvGraphicFramePr>
          <p:nvPr>
            <p:extLst>
              <p:ext uri="{D42A27DB-BD31-4B8C-83A1-F6EECF244321}">
                <p14:modId xmlns:p14="http://schemas.microsoft.com/office/powerpoint/2010/main" val="79079819"/>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Yes</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No</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12621936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65733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39</a:t>
            </a:fld>
            <a:endParaRPr lang="en-US" altLang="en-US" sz="1400" dirty="0">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1496317345"/>
              </p:ext>
            </p:extLst>
          </p:nvPr>
        </p:nvGraphicFramePr>
        <p:xfrm>
          <a:off x="0" y="3216771"/>
          <a:ext cx="8125883" cy="2955429"/>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0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Nearly half (49%) say shoplifting and petty theft are minor crimes that are often victimless and billion-dollar corporations like Target, Walmart and CVS are not harmed by this. A lower 43% say it is wrong to not investigate and prosecute shoplifting and petty theft because they are violating property rights and this practice encourages more crime and law-breaking.</a:t>
            </a:r>
            <a:endPar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4"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1692771"/>
          </a:xfrm>
          <a:prstGeom prst="rect">
            <a:avLst/>
          </a:prstGeom>
          <a:noFill/>
          <a:ln>
            <a:solidFill>
              <a:schemeClr val="tx1"/>
            </a:solidFill>
          </a:ln>
        </p:spPr>
        <p:txBody>
          <a:bodyPr wrap="square" rtlCol="0">
            <a:spAutoFit/>
          </a:bodyPr>
          <a:lstStyle/>
          <a:p>
            <a:pPr algn="ctr"/>
            <a:r>
              <a:rPr lang="en-US" sz="1300" b="1" dirty="0">
                <a:solidFill>
                  <a:schemeClr val="tx1">
                    <a:lumMod val="75000"/>
                    <a:lumOff val="25000"/>
                  </a:schemeClr>
                </a:solidFill>
                <a:latin typeface="+mj-lt"/>
              </a:rPr>
              <a:t>In the state of California, shoplifting or theft of goods or property valued at under $950 is considered a misdemeanor and is often not investigated. Which of the following comes closer to your opinion? </a:t>
            </a:r>
          </a:p>
          <a:p>
            <a:pPr algn="ctr"/>
            <a:endParaRPr lang="en-US" sz="1300" b="1" dirty="0">
              <a:latin typeface="+mj-lt"/>
            </a:endParaRPr>
          </a:p>
          <a:p>
            <a:pPr algn="ctr"/>
            <a:r>
              <a:rPr lang="en-US" sz="1300" b="1" dirty="0">
                <a:solidFill>
                  <a:schemeClr val="tx2"/>
                </a:solidFill>
                <a:latin typeface="+mj-lt"/>
              </a:rPr>
              <a:t>It is wrong to not investigate and prosecute shoplifting and petty theft. When thieves steal, they are violating property rights and should face consequences. This practice encourages more crime and law-breaking.</a:t>
            </a:r>
          </a:p>
          <a:p>
            <a:pPr algn="ctr"/>
            <a:r>
              <a:rPr lang="en-US" sz="1300" b="1" dirty="0">
                <a:latin typeface="+mj-lt"/>
              </a:rPr>
              <a:t>OR</a:t>
            </a:r>
          </a:p>
          <a:p>
            <a:pPr algn="ctr"/>
            <a:r>
              <a:rPr lang="en-US" sz="1300" b="1" dirty="0">
                <a:solidFill>
                  <a:schemeClr val="accent2"/>
                </a:solidFill>
                <a:latin typeface="+mj-lt"/>
              </a:rPr>
              <a:t>Shoplifting and petty theft are minor crimes that are often victimless. Billion-dollar corporations </a:t>
            </a:r>
          </a:p>
          <a:p>
            <a:pPr algn="ctr"/>
            <a:r>
              <a:rPr lang="en-US" sz="1300" b="1" dirty="0">
                <a:solidFill>
                  <a:schemeClr val="accent2"/>
                </a:solidFill>
                <a:latin typeface="+mj-lt"/>
              </a:rPr>
              <a:t>like Target, Walmart and CVS are not harmed by this.</a:t>
            </a:r>
          </a:p>
        </p:txBody>
      </p:sp>
      <p:graphicFrame>
        <p:nvGraphicFramePr>
          <p:cNvPr id="11" name="Group 150">
            <a:extLst>
              <a:ext uri="{FF2B5EF4-FFF2-40B4-BE49-F238E27FC236}">
                <a16:creationId xmlns:a16="http://schemas.microsoft.com/office/drawing/2014/main" id="{28F10E8E-9181-428A-8903-E9E1C80C3519}"/>
              </a:ext>
            </a:extLst>
          </p:cNvPr>
          <p:cNvGraphicFramePr>
            <a:graphicFrameLocks noGrp="1"/>
          </p:cNvGraphicFramePr>
          <p:nvPr>
            <p:extLst>
              <p:ext uri="{D42A27DB-BD31-4B8C-83A1-F6EECF244321}">
                <p14:modId xmlns:p14="http://schemas.microsoft.com/office/powerpoint/2010/main" val="177708134"/>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Wrong</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Victimless</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12621936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253866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4</a:t>
            </a:fld>
            <a:endParaRPr lang="en-US" altLang="en-US" sz="1400" dirty="0">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1722395459"/>
              </p:ext>
            </p:extLst>
          </p:nvPr>
        </p:nvGraphicFramePr>
        <p:xfrm>
          <a:off x="0" y="2599730"/>
          <a:ext cx="8125883" cy="3572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200" dirty="0">
                <a:effectLst/>
                <a:latin typeface="Calibri" panose="020F0502020204030204" pitchFamily="34" charset="0"/>
                <a:ea typeface="Times New Roman" panose="02020603050405020304" pitchFamily="18" charset="0"/>
              </a:rPr>
              <a:t>A majority (57%) now say the U.S. </a:t>
            </a:r>
            <a:r>
              <a:rPr lang="en-US" sz="2200" dirty="0">
                <a:latin typeface="Calibri" panose="020F0502020204030204" pitchFamily="34" charset="0"/>
                <a:ea typeface="Times New Roman" panose="02020603050405020304" pitchFamily="18" charset="0"/>
              </a:rPr>
              <a:t>Constitution is a very important document for our country compared to 33% who say it is an outdated document. This is the second highest “Important” response since 2019 and an eight-point rebound from last year. </a:t>
            </a:r>
            <a:endParaRPr lang="en-US" sz="2200" dirty="0">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4"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graphicFrame>
        <p:nvGraphicFramePr>
          <p:cNvPr id="12" name="Group 150">
            <a:extLst>
              <a:ext uri="{FF2B5EF4-FFF2-40B4-BE49-F238E27FC236}">
                <a16:creationId xmlns:a16="http://schemas.microsoft.com/office/drawing/2014/main" id="{76BAB646-0AEF-491B-B1E6-2AC5EAFACE58}"/>
              </a:ext>
            </a:extLst>
          </p:cNvPr>
          <p:cNvGraphicFramePr>
            <a:graphicFrameLocks noGrp="1"/>
          </p:cNvGraphicFramePr>
          <p:nvPr>
            <p:extLst>
              <p:ext uri="{D42A27DB-BD31-4B8C-83A1-F6EECF244321}">
                <p14:modId xmlns:p14="http://schemas.microsoft.com/office/powerpoint/2010/main" val="2923073381"/>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Outdated</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Important</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73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38058508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871909" cy="1169551"/>
          </a:xfrm>
          <a:prstGeom prst="rect">
            <a:avLst/>
          </a:prstGeom>
          <a:noFill/>
          <a:ln>
            <a:solidFill>
              <a:schemeClr val="tx1"/>
            </a:solidFill>
          </a:ln>
        </p:spPr>
        <p:txBody>
          <a:bodyPr wrap="square" rtlCol="0">
            <a:spAutoFit/>
          </a:bodyPr>
          <a:lstStyle/>
          <a:p>
            <a:pPr algn="ctr"/>
            <a:r>
              <a:rPr lang="en-US" sz="1000" b="1" dirty="0">
                <a:solidFill>
                  <a:schemeClr val="tx1">
                    <a:lumMod val="75000"/>
                    <a:lumOff val="25000"/>
                  </a:schemeClr>
                </a:solidFill>
                <a:latin typeface="+mj-lt"/>
              </a:rPr>
              <a:t>Which of the following comes closer to your own personal opinion regarding the U.S. Constitution?</a:t>
            </a:r>
          </a:p>
          <a:p>
            <a:pPr algn="ctr"/>
            <a:endParaRPr lang="en-US" sz="1000" b="1" dirty="0">
              <a:latin typeface="+mj-lt"/>
            </a:endParaRPr>
          </a:p>
          <a:p>
            <a:pPr algn="ctr"/>
            <a:r>
              <a:rPr lang="en-US" sz="1000" b="1" dirty="0">
                <a:solidFill>
                  <a:schemeClr val="tx2"/>
                </a:solidFill>
                <a:latin typeface="+mj-lt"/>
              </a:rPr>
              <a:t>It is an outdated document that is over 200 years old. Amending the Constitution to keep up with today’s society is too slow and difficult of a process.</a:t>
            </a:r>
          </a:p>
          <a:p>
            <a:pPr algn="ctr"/>
            <a:r>
              <a:rPr lang="en-US" sz="1000" b="1" dirty="0">
                <a:latin typeface="+mj-lt"/>
              </a:rPr>
              <a:t>OR</a:t>
            </a:r>
          </a:p>
          <a:p>
            <a:pPr algn="ctr"/>
            <a:r>
              <a:rPr lang="en-US" sz="1000" b="1" dirty="0">
                <a:solidFill>
                  <a:schemeClr val="accent2"/>
                </a:solidFill>
                <a:latin typeface="+mj-lt"/>
              </a:rPr>
              <a:t>It is a very important document for our country that serves as the indispensable rulebook for honest government. It still needs to be followed and respected in today’s society. </a:t>
            </a:r>
          </a:p>
        </p:txBody>
      </p:sp>
      <p:graphicFrame>
        <p:nvGraphicFramePr>
          <p:cNvPr id="11" name="Group 4">
            <a:extLst>
              <a:ext uri="{FF2B5EF4-FFF2-40B4-BE49-F238E27FC236}">
                <a16:creationId xmlns:a16="http://schemas.microsoft.com/office/drawing/2014/main" id="{5960C0E9-734D-4BC7-9950-BB13D7AA2DD9}"/>
              </a:ext>
            </a:extLst>
          </p:cNvPr>
          <p:cNvGraphicFramePr>
            <a:graphicFrameLocks noGrp="1"/>
          </p:cNvGraphicFramePr>
          <p:nvPr>
            <p:extLst>
              <p:ext uri="{D42A27DB-BD31-4B8C-83A1-F6EECF244321}">
                <p14:modId xmlns:p14="http://schemas.microsoft.com/office/powerpoint/2010/main" val="2365800646"/>
              </p:ext>
            </p:extLst>
          </p:nvPr>
        </p:nvGraphicFramePr>
        <p:xfrm>
          <a:off x="8075613" y="1524000"/>
          <a:ext cx="4042095" cy="860784"/>
        </p:xfrm>
        <a:graphic>
          <a:graphicData uri="http://schemas.openxmlformats.org/drawingml/2006/table">
            <a:tbl>
              <a:tblPr>
                <a:tableStyleId>{5202B0CA-FC54-4496-8BCA-5EF66A818D29}</a:tableStyleId>
              </a:tblPr>
              <a:tblGrid>
                <a:gridCol w="1283310">
                  <a:extLst>
                    <a:ext uri="{9D8B030D-6E8A-4147-A177-3AD203B41FA5}">
                      <a16:colId xmlns:a16="http://schemas.microsoft.com/office/drawing/2014/main" val="20000"/>
                    </a:ext>
                  </a:extLst>
                </a:gridCol>
                <a:gridCol w="551757">
                  <a:extLst>
                    <a:ext uri="{9D8B030D-6E8A-4147-A177-3AD203B41FA5}">
                      <a16:colId xmlns:a16="http://schemas.microsoft.com/office/drawing/2014/main" val="20004"/>
                    </a:ext>
                  </a:extLst>
                </a:gridCol>
                <a:gridCol w="551757">
                  <a:extLst>
                    <a:ext uri="{9D8B030D-6E8A-4147-A177-3AD203B41FA5}">
                      <a16:colId xmlns:a16="http://schemas.microsoft.com/office/drawing/2014/main" val="1828089923"/>
                    </a:ext>
                  </a:extLst>
                </a:gridCol>
                <a:gridCol w="551757">
                  <a:extLst>
                    <a:ext uri="{9D8B030D-6E8A-4147-A177-3AD203B41FA5}">
                      <a16:colId xmlns:a16="http://schemas.microsoft.com/office/drawing/2014/main" val="1966556195"/>
                    </a:ext>
                  </a:extLst>
                </a:gridCol>
                <a:gridCol w="551757">
                  <a:extLst>
                    <a:ext uri="{9D8B030D-6E8A-4147-A177-3AD203B41FA5}">
                      <a16:colId xmlns:a16="http://schemas.microsoft.com/office/drawing/2014/main" val="1643875388"/>
                    </a:ext>
                  </a:extLst>
                </a:gridCol>
                <a:gridCol w="551757">
                  <a:extLst>
                    <a:ext uri="{9D8B030D-6E8A-4147-A177-3AD203B41FA5}">
                      <a16:colId xmlns:a16="http://schemas.microsoft.com/office/drawing/2014/main" val="1938353292"/>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10/19</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9/20</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Outdated</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27%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36%</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31%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36%</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solidFill>
                          <a:effectLst/>
                          <a:latin typeface="+mj-lt"/>
                        </a:rPr>
                        <a:t>33%</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Important</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63%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52%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55%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49%</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mj-lt"/>
                        </a:rPr>
                        <a:t>57%</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7860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40</a:t>
            </a:fld>
            <a:endParaRPr lang="en-US" altLang="en-US" sz="1400" dirty="0">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2892499511"/>
              </p:ext>
            </p:extLst>
          </p:nvPr>
        </p:nvGraphicFramePr>
        <p:xfrm>
          <a:off x="0" y="3216771"/>
          <a:ext cx="8125883" cy="2955429"/>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1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By an 11-point margin, students say the Supreme Court has become nothing more than a partisan institution like Congress, is outdated and contributes to the decline of America (48%) over believing that the Court - even with its flaws - is still important to the system of checks and balances in America government (37%).</a:t>
            </a:r>
            <a:endParaRPr lang="en-US" sz="2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4"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1692771"/>
          </a:xfrm>
          <a:prstGeom prst="rect">
            <a:avLst/>
          </a:prstGeom>
          <a:noFill/>
          <a:ln>
            <a:solidFill>
              <a:schemeClr val="tx1"/>
            </a:solidFill>
          </a:ln>
        </p:spPr>
        <p:txBody>
          <a:bodyPr wrap="square" rtlCol="0">
            <a:spAutoFit/>
          </a:bodyPr>
          <a:lstStyle/>
          <a:p>
            <a:pPr algn="ctr"/>
            <a:r>
              <a:rPr lang="en-US" sz="1300" b="1" dirty="0">
                <a:solidFill>
                  <a:schemeClr val="tx1">
                    <a:lumMod val="75000"/>
                    <a:lumOff val="25000"/>
                  </a:schemeClr>
                </a:solidFill>
                <a:latin typeface="+mj-lt"/>
              </a:rPr>
              <a:t>Which of the following comes closer to your opinion on the Supreme Court? </a:t>
            </a:r>
          </a:p>
          <a:p>
            <a:pPr algn="ctr"/>
            <a:endParaRPr lang="en-US" sz="1300" b="1" dirty="0">
              <a:solidFill>
                <a:schemeClr val="tx2"/>
              </a:solidFill>
              <a:latin typeface="+mj-lt"/>
            </a:endParaRPr>
          </a:p>
          <a:p>
            <a:pPr algn="ctr"/>
            <a:r>
              <a:rPr lang="en-US" sz="1300" b="1" dirty="0">
                <a:solidFill>
                  <a:schemeClr val="tx2"/>
                </a:solidFill>
                <a:latin typeface="+mj-lt"/>
              </a:rPr>
              <a:t>The Court has become nothing more than a partisan institution like Congress where one party is </a:t>
            </a:r>
          </a:p>
          <a:p>
            <a:pPr algn="ctr"/>
            <a:r>
              <a:rPr lang="en-US" sz="1300" b="1" dirty="0">
                <a:solidFill>
                  <a:schemeClr val="tx2"/>
                </a:solidFill>
                <a:latin typeface="+mj-lt"/>
              </a:rPr>
              <a:t>in power and the outcomes are predictable. The Court is outdated and contributes to the decline of America by taking away many freedoms we have grown accustomed to.</a:t>
            </a:r>
          </a:p>
          <a:p>
            <a:pPr algn="ctr"/>
            <a:r>
              <a:rPr lang="en-US" sz="1300" b="1" dirty="0">
                <a:latin typeface="+mj-lt"/>
              </a:rPr>
              <a:t>OR</a:t>
            </a:r>
          </a:p>
          <a:p>
            <a:pPr algn="ctr"/>
            <a:r>
              <a:rPr lang="en-US" sz="1300" b="1" dirty="0">
                <a:solidFill>
                  <a:schemeClr val="accent2"/>
                </a:solidFill>
                <a:latin typeface="+mj-lt"/>
              </a:rPr>
              <a:t>For all of the Court’s flaws, it is still important to the system of checks and balances in American </a:t>
            </a:r>
          </a:p>
          <a:p>
            <a:pPr algn="ctr"/>
            <a:r>
              <a:rPr lang="en-US" sz="1300" b="1" dirty="0">
                <a:solidFill>
                  <a:schemeClr val="accent2"/>
                </a:solidFill>
                <a:latin typeface="+mj-lt"/>
              </a:rPr>
              <a:t>government as a venue for Americans to challenge laws they object to.</a:t>
            </a:r>
          </a:p>
        </p:txBody>
      </p:sp>
      <p:graphicFrame>
        <p:nvGraphicFramePr>
          <p:cNvPr id="11" name="Group 150">
            <a:extLst>
              <a:ext uri="{FF2B5EF4-FFF2-40B4-BE49-F238E27FC236}">
                <a16:creationId xmlns:a16="http://schemas.microsoft.com/office/drawing/2014/main" id="{28F10E8E-9181-428A-8903-E9E1C80C3519}"/>
              </a:ext>
            </a:extLst>
          </p:cNvPr>
          <p:cNvGraphicFramePr>
            <a:graphicFrameLocks noGrp="1"/>
          </p:cNvGraphicFramePr>
          <p:nvPr>
            <p:extLst>
              <p:ext uri="{D42A27DB-BD31-4B8C-83A1-F6EECF244321}">
                <p14:modId xmlns:p14="http://schemas.microsoft.com/office/powerpoint/2010/main" val="2129099671"/>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Outdated</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Important</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12621936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2517001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0" y="1828800"/>
            <a:ext cx="12188825" cy="2895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en-US" sz="8800" dirty="0"/>
              <a:t>Part Eight – </a:t>
            </a:r>
          </a:p>
          <a:p>
            <a:pPr algn="ctr">
              <a:defRPr/>
            </a:pPr>
            <a:r>
              <a:rPr lang="en-US" sz="6200" dirty="0"/>
              <a:t>2024 Presidential Primaries</a:t>
            </a:r>
          </a:p>
        </p:txBody>
      </p:sp>
      <p:sp>
        <p:nvSpPr>
          <p:cNvPr id="10" name="Slide Number Placeholder 5"/>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41</a:t>
            </a:fld>
            <a:endParaRPr lang="en-US" altLang="en-US" sz="1400" dirty="0">
              <a:latin typeface="+mj-lt"/>
            </a:endParaRPr>
          </a:p>
        </p:txBody>
      </p:sp>
      <p:sp>
        <p:nvSpPr>
          <p:cNvPr id="6" name="Date Placeholder 3">
            <a:extLst>
              <a:ext uri="{FF2B5EF4-FFF2-40B4-BE49-F238E27FC236}">
                <a16:creationId xmlns:a16="http://schemas.microsoft.com/office/drawing/2014/main" id="{67767178-F84F-44EF-9D98-06B68D9D723D}"/>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pic>
        <p:nvPicPr>
          <p:cNvPr id="11" name="Picture 5" descr="MCL_Logo_huntergreen (3)">
            <a:extLst>
              <a:ext uri="{FF2B5EF4-FFF2-40B4-BE49-F238E27FC236}">
                <a16:creationId xmlns:a16="http://schemas.microsoft.com/office/drawing/2014/main" id="{9AC488B8-08ED-4A6A-A284-E2D78EF30C57}"/>
              </a:ext>
            </a:extLst>
          </p:cNvPr>
          <p:cNvPicPr>
            <a:picLocks noChangeAspect="1" noChangeArrowheads="1"/>
          </p:cNvPicPr>
          <p:nvPr/>
        </p:nvPicPr>
        <p:blipFill>
          <a:blip r:embed="rId3" cstate="print"/>
          <a:srcRect/>
          <a:stretch>
            <a:fillRect/>
          </a:stretch>
        </p:blipFill>
        <p:spPr bwMode="auto">
          <a:xfrm>
            <a:off x="4527764" y="6400800"/>
            <a:ext cx="3090648" cy="304800"/>
          </a:xfrm>
          <a:prstGeom prst="rect">
            <a:avLst/>
          </a:prstGeom>
          <a:noFill/>
          <a:ln w="9525">
            <a:noFill/>
            <a:miter lim="800000"/>
            <a:headEnd/>
            <a:tailEnd/>
          </a:ln>
        </p:spPr>
      </p:pic>
    </p:spTree>
    <p:extLst>
      <p:ext uri="{BB962C8B-B14F-4D97-AF65-F5344CB8AC3E}">
        <p14:creationId xmlns:p14="http://schemas.microsoft.com/office/powerpoint/2010/main" val="14647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3"/>
          <p:cNvGraphicFramePr>
            <a:graphicFrameLocks/>
          </p:cNvGraphicFramePr>
          <p:nvPr>
            <p:extLst>
              <p:ext uri="{D42A27DB-BD31-4B8C-83A1-F6EECF244321}">
                <p14:modId xmlns:p14="http://schemas.microsoft.com/office/powerpoint/2010/main" val="835912584"/>
              </p:ext>
            </p:extLst>
          </p:nvPr>
        </p:nvGraphicFramePr>
        <p:xfrm>
          <a:off x="0" y="2207276"/>
          <a:ext cx="12188825" cy="404878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800" dirty="0">
                <a:effectLst/>
                <a:latin typeface="Calibri" panose="020F0502020204030204" pitchFamily="34" charset="0"/>
                <a:ea typeface="Times New Roman" panose="02020603050405020304" pitchFamily="18" charset="0"/>
              </a:rPr>
              <a:t>Former President Trump has a commanding lead of 40-points in the Republican primary for President. No other candidate reaches double-digits.</a:t>
            </a:r>
            <a:endParaRPr lang="en-US" sz="2800" dirty="0">
              <a:effectLst/>
              <a:latin typeface="Times New Roman" panose="02020603050405020304" pitchFamily="18" charset="0"/>
              <a:ea typeface="Times New Roman" panose="02020603050405020304" pitchFamily="18" charset="0"/>
            </a:endParaRPr>
          </a:p>
        </p:txBody>
      </p:sp>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11885611" cy="615553"/>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2024 Republican Primary for President</a:t>
            </a:r>
          </a:p>
          <a:p>
            <a:pPr algn="ctr"/>
            <a:r>
              <a:rPr lang="en-US" sz="1600" b="1" i="1" dirty="0">
                <a:solidFill>
                  <a:schemeClr val="tx1">
                    <a:lumMod val="75000"/>
                    <a:lumOff val="25000"/>
                  </a:schemeClr>
                </a:solidFill>
                <a:latin typeface="+mj-lt"/>
              </a:rPr>
              <a:t>(Among Republicans and Independents/Others Who Align with Republican Party, N=245)</a:t>
            </a:r>
          </a:p>
        </p:txBody>
      </p:sp>
      <p:pic>
        <p:nvPicPr>
          <p:cNvPr id="3" name="Picture 5" descr="MCL_Logo_huntergreen (3)">
            <a:extLst>
              <a:ext uri="{FF2B5EF4-FFF2-40B4-BE49-F238E27FC236}">
                <a16:creationId xmlns:a16="http://schemas.microsoft.com/office/drawing/2014/main" id="{DCE0938F-DC6A-EC4B-0682-5F78C62ABDED}"/>
              </a:ext>
            </a:extLst>
          </p:cNvPr>
          <p:cNvPicPr>
            <a:picLocks noChangeAspect="1" noChangeArrowheads="1"/>
          </p:cNvPicPr>
          <p:nvPr/>
        </p:nvPicPr>
        <p:blipFill>
          <a:blip r:embed="rId4" cstate="print"/>
          <a:srcRect/>
          <a:stretch>
            <a:fillRect/>
          </a:stretch>
        </p:blipFill>
        <p:spPr bwMode="auto">
          <a:xfrm>
            <a:off x="4527764" y="6400800"/>
            <a:ext cx="3090648" cy="304800"/>
          </a:xfrm>
          <a:prstGeom prst="rect">
            <a:avLst/>
          </a:prstGeom>
          <a:noFill/>
          <a:ln w="9525">
            <a:noFill/>
            <a:miter lim="800000"/>
            <a:headEnd/>
            <a:tailEnd/>
          </a:ln>
        </p:spPr>
      </p:pic>
      <p:sp>
        <p:nvSpPr>
          <p:cNvPr id="4" name="Slide Number Placeholder 5">
            <a:extLst>
              <a:ext uri="{FF2B5EF4-FFF2-40B4-BE49-F238E27FC236}">
                <a16:creationId xmlns:a16="http://schemas.microsoft.com/office/drawing/2014/main" id="{19051918-4D8E-B0F4-C850-7D052DCE5899}"/>
              </a:ext>
            </a:extLst>
          </p:cNvPr>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42</a:t>
            </a:fld>
            <a:endParaRPr lang="en-US" altLang="en-US" sz="1400" dirty="0">
              <a:latin typeface="+mj-lt"/>
            </a:endParaRPr>
          </a:p>
        </p:txBody>
      </p:sp>
    </p:spTree>
    <p:extLst>
      <p:ext uri="{BB962C8B-B14F-4D97-AF65-F5344CB8AC3E}">
        <p14:creationId xmlns:p14="http://schemas.microsoft.com/office/powerpoint/2010/main" val="835495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3"/>
          <p:cNvGraphicFramePr>
            <a:graphicFrameLocks/>
          </p:cNvGraphicFramePr>
          <p:nvPr>
            <p:extLst>
              <p:ext uri="{D42A27DB-BD31-4B8C-83A1-F6EECF244321}">
                <p14:modId xmlns:p14="http://schemas.microsoft.com/office/powerpoint/2010/main" val="1604272115"/>
              </p:ext>
            </p:extLst>
          </p:nvPr>
        </p:nvGraphicFramePr>
        <p:xfrm>
          <a:off x="0" y="2207276"/>
          <a:ext cx="12188825" cy="404878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800" dirty="0">
                <a:effectLst/>
                <a:latin typeface="Calibri" panose="020F0502020204030204" pitchFamily="34" charset="0"/>
                <a:ea typeface="Times New Roman" panose="02020603050405020304" pitchFamily="18" charset="0"/>
              </a:rPr>
              <a:t>President Biden leads in the Democratic primary for President, but his support is only at 32%.</a:t>
            </a:r>
            <a:endParaRPr lang="en-US" sz="2800" dirty="0">
              <a:effectLst/>
              <a:latin typeface="Times New Roman" panose="02020603050405020304" pitchFamily="18" charset="0"/>
              <a:ea typeface="Times New Roman" panose="02020603050405020304" pitchFamily="18" charset="0"/>
            </a:endParaRPr>
          </a:p>
        </p:txBody>
      </p:sp>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11885611" cy="615553"/>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2024 Democratic Primary for President</a:t>
            </a:r>
          </a:p>
          <a:p>
            <a:pPr algn="ctr"/>
            <a:r>
              <a:rPr lang="en-US" sz="1600" b="1" i="1" dirty="0">
                <a:solidFill>
                  <a:schemeClr val="tx1">
                    <a:lumMod val="75000"/>
                    <a:lumOff val="25000"/>
                  </a:schemeClr>
                </a:solidFill>
                <a:latin typeface="+mj-lt"/>
              </a:rPr>
              <a:t>(Among Democrats and Independents/Others Who Align with Democratic Party, N=400)</a:t>
            </a:r>
          </a:p>
        </p:txBody>
      </p:sp>
      <p:pic>
        <p:nvPicPr>
          <p:cNvPr id="3" name="Picture 5" descr="MCL_Logo_huntergreen (3)">
            <a:extLst>
              <a:ext uri="{FF2B5EF4-FFF2-40B4-BE49-F238E27FC236}">
                <a16:creationId xmlns:a16="http://schemas.microsoft.com/office/drawing/2014/main" id="{DCE0938F-DC6A-EC4B-0682-5F78C62ABDED}"/>
              </a:ext>
            </a:extLst>
          </p:cNvPr>
          <p:cNvPicPr>
            <a:picLocks noChangeAspect="1" noChangeArrowheads="1"/>
          </p:cNvPicPr>
          <p:nvPr/>
        </p:nvPicPr>
        <p:blipFill>
          <a:blip r:embed="rId4" cstate="print"/>
          <a:srcRect/>
          <a:stretch>
            <a:fillRect/>
          </a:stretch>
        </p:blipFill>
        <p:spPr bwMode="auto">
          <a:xfrm>
            <a:off x="4527764" y="6400800"/>
            <a:ext cx="3090648" cy="304800"/>
          </a:xfrm>
          <a:prstGeom prst="rect">
            <a:avLst/>
          </a:prstGeom>
          <a:noFill/>
          <a:ln w="9525">
            <a:noFill/>
            <a:miter lim="800000"/>
            <a:headEnd/>
            <a:tailEnd/>
          </a:ln>
        </p:spPr>
      </p:pic>
      <p:sp>
        <p:nvSpPr>
          <p:cNvPr id="4" name="Slide Number Placeholder 5">
            <a:extLst>
              <a:ext uri="{FF2B5EF4-FFF2-40B4-BE49-F238E27FC236}">
                <a16:creationId xmlns:a16="http://schemas.microsoft.com/office/drawing/2014/main" id="{19051918-4D8E-B0F4-C850-7D052DCE5899}"/>
              </a:ext>
            </a:extLst>
          </p:cNvPr>
          <p:cNvSpPr txBox="1">
            <a:spLocks noGrp="1"/>
          </p:cNvSpPr>
          <p:nvPr/>
        </p:nvSpPr>
        <p:spPr bwMode="auto">
          <a:xfrm>
            <a:off x="11579387" y="64770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43</a:t>
            </a:fld>
            <a:endParaRPr lang="en-US" altLang="en-US" sz="1400" dirty="0">
              <a:latin typeface="+mj-lt"/>
            </a:endParaRPr>
          </a:p>
        </p:txBody>
      </p:sp>
    </p:spTree>
    <p:extLst>
      <p:ext uri="{BB962C8B-B14F-4D97-AF65-F5344CB8AC3E}">
        <p14:creationId xmlns:p14="http://schemas.microsoft.com/office/powerpoint/2010/main" val="1412699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0" y="1524000"/>
            <a:ext cx="11579384" cy="1143000"/>
          </a:xfrm>
        </p:spPr>
        <p:txBody>
          <a:bodyPr>
            <a:normAutofit/>
          </a:bodyPr>
          <a:lstStyle/>
          <a:p>
            <a:pPr eaLnBrk="1" hangingPunct="1"/>
            <a:br>
              <a:rPr lang="en-US" altLang="en-US" sz="3600" b="1" dirty="0">
                <a:solidFill>
                  <a:schemeClr val="tx1"/>
                </a:solidFill>
                <a:latin typeface="Calibri" pitchFamily="34" charset="0"/>
              </a:rPr>
            </a:br>
            <a:endParaRPr lang="en-US" altLang="en-US" sz="1600" b="1" i="1" dirty="0">
              <a:solidFill>
                <a:schemeClr val="tx1"/>
              </a:solidFill>
              <a:latin typeface="Calibri"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216332472"/>
              </p:ext>
            </p:extLst>
          </p:nvPr>
        </p:nvGraphicFramePr>
        <p:xfrm>
          <a:off x="101574" y="1280160"/>
          <a:ext cx="11884104" cy="5273040"/>
        </p:xfrm>
        <a:graphic>
          <a:graphicData uri="http://schemas.openxmlformats.org/drawingml/2006/table">
            <a:tbl>
              <a:tblPr firstRow="1" bandRow="1">
                <a:tableStyleId>{2D5ABB26-0587-4C30-8999-92F81FD0307C}</a:tableStyleId>
              </a:tblPr>
              <a:tblGrid>
                <a:gridCol w="5942052">
                  <a:extLst>
                    <a:ext uri="{9D8B030D-6E8A-4147-A177-3AD203B41FA5}">
                      <a16:colId xmlns:a16="http://schemas.microsoft.com/office/drawing/2014/main" val="20000"/>
                    </a:ext>
                  </a:extLst>
                </a:gridCol>
                <a:gridCol w="5942052">
                  <a:extLst>
                    <a:ext uri="{9D8B030D-6E8A-4147-A177-3AD203B41FA5}">
                      <a16:colId xmlns:a16="http://schemas.microsoft.com/office/drawing/2014/main" val="20001"/>
                    </a:ext>
                  </a:extLst>
                </a:gridCol>
              </a:tblGrid>
              <a:tr h="370840">
                <a:tc>
                  <a:txBody>
                    <a:bodyPr/>
                    <a:lstStyle/>
                    <a:p>
                      <a:pPr algn="ctr"/>
                      <a:r>
                        <a:rPr lang="en-US" sz="3200" b="1" dirty="0">
                          <a:latin typeface="Calibri" pitchFamily="34" charset="0"/>
                          <a:cs typeface="Calibri" pitchFamily="34" charset="0"/>
                        </a:rPr>
                        <a:t>New York Office</a:t>
                      </a:r>
                    </a:p>
                    <a:p>
                      <a:pPr algn="ctr"/>
                      <a:r>
                        <a:rPr lang="en-US" sz="3200" dirty="0">
                          <a:latin typeface="Calibri" pitchFamily="34" charset="0"/>
                          <a:cs typeface="Calibri" pitchFamily="34" charset="0"/>
                        </a:rPr>
                        <a:t>566 South Route 303</a:t>
                      </a:r>
                    </a:p>
                    <a:p>
                      <a:pPr algn="ctr"/>
                      <a:r>
                        <a:rPr lang="en-US" sz="3200" dirty="0">
                          <a:latin typeface="Calibri" pitchFamily="34" charset="0"/>
                          <a:cs typeface="Calibri" pitchFamily="34" charset="0"/>
                        </a:rPr>
                        <a:t>Blauvelt,</a:t>
                      </a:r>
                      <a:r>
                        <a:rPr lang="en-US" sz="3200" baseline="0" dirty="0">
                          <a:latin typeface="Calibri" pitchFamily="34" charset="0"/>
                          <a:cs typeface="Calibri" pitchFamily="34" charset="0"/>
                        </a:rPr>
                        <a:t> NY 10913</a:t>
                      </a:r>
                    </a:p>
                    <a:p>
                      <a:pPr algn="ctr"/>
                      <a:r>
                        <a:rPr lang="en-US" sz="3200" baseline="0" dirty="0">
                          <a:latin typeface="Calibri" pitchFamily="34" charset="0"/>
                          <a:cs typeface="Calibri" pitchFamily="34" charset="0"/>
                        </a:rPr>
                        <a:t>845-365-2000</a:t>
                      </a:r>
                      <a:endParaRPr lang="en-US" sz="3200" dirty="0">
                        <a:solidFill>
                          <a:schemeClr val="tx1"/>
                        </a:solidFill>
                        <a:latin typeface="Calibri" pitchFamily="34" charset="0"/>
                        <a:cs typeface="Calibri" pitchFamily="34" charset="0"/>
                      </a:endParaRPr>
                    </a:p>
                  </a:txBody>
                  <a:tcPr marL="121888" marR="121888"/>
                </a:tc>
                <a:tc>
                  <a:txBody>
                    <a:bodyPr/>
                    <a:lstStyle/>
                    <a:p>
                      <a:pPr algn="ctr"/>
                      <a:r>
                        <a:rPr lang="en-US" sz="3200" b="1" baseline="0" dirty="0">
                          <a:latin typeface="Calibri" pitchFamily="34" charset="0"/>
                          <a:cs typeface="Calibri" pitchFamily="34" charset="0"/>
                        </a:rPr>
                        <a:t>D.C./Virginia Office</a:t>
                      </a:r>
                    </a:p>
                    <a:p>
                      <a:pPr algn="ctr"/>
                      <a:r>
                        <a:rPr lang="en-US" sz="3200" baseline="0" dirty="0">
                          <a:latin typeface="Calibri" pitchFamily="34" charset="0"/>
                          <a:cs typeface="Calibri" pitchFamily="34" charset="0"/>
                        </a:rPr>
                        <a:t>1012 Cameron Street</a:t>
                      </a:r>
                    </a:p>
                    <a:p>
                      <a:pPr algn="ctr"/>
                      <a:r>
                        <a:rPr lang="en-US" sz="3200" baseline="0" dirty="0">
                          <a:latin typeface="Calibri" pitchFamily="34" charset="0"/>
                          <a:cs typeface="Calibri" pitchFamily="34" charset="0"/>
                        </a:rPr>
                        <a:t>Alexandria, VA 22314</a:t>
                      </a:r>
                    </a:p>
                    <a:p>
                      <a:pPr algn="ctr"/>
                      <a:r>
                        <a:rPr lang="en-US" sz="3200" baseline="0" dirty="0">
                          <a:latin typeface="Calibri" pitchFamily="34" charset="0"/>
                          <a:cs typeface="Calibri" pitchFamily="34" charset="0"/>
                        </a:rPr>
                        <a:t>703-518-4445</a:t>
                      </a:r>
                      <a:endParaRPr lang="en-US" sz="3200" dirty="0">
                        <a:solidFill>
                          <a:schemeClr val="tx1"/>
                        </a:solidFill>
                        <a:latin typeface="Calibri" pitchFamily="34" charset="0"/>
                        <a:cs typeface="Calibri" pitchFamily="34" charset="0"/>
                      </a:endParaRPr>
                    </a:p>
                  </a:txBody>
                  <a:tcPr marL="121888" marR="121888"/>
                </a:tc>
                <a:extLst>
                  <a:ext uri="{0D108BD9-81ED-4DB2-BD59-A6C34878D82A}">
                    <a16:rowId xmlns:a16="http://schemas.microsoft.com/office/drawing/2014/main" val="10000"/>
                  </a:ext>
                </a:extLst>
              </a:tr>
              <a:tr h="370840">
                <a:tc gridSpan="2">
                  <a:txBody>
                    <a:bodyPr/>
                    <a:lstStyle/>
                    <a:p>
                      <a:pPr algn="ctr"/>
                      <a:r>
                        <a:rPr lang="en-US" sz="3200" b="1" dirty="0">
                          <a:latin typeface="Calibri" pitchFamily="34" charset="0"/>
                          <a:cs typeface="Calibri" pitchFamily="34" charset="0"/>
                        </a:rPr>
                        <a:t>Florida</a:t>
                      </a:r>
                      <a:r>
                        <a:rPr lang="en-US" sz="3200" b="1" baseline="0" dirty="0">
                          <a:latin typeface="Calibri" pitchFamily="34" charset="0"/>
                          <a:cs typeface="Calibri" pitchFamily="34" charset="0"/>
                        </a:rPr>
                        <a:t> Office</a:t>
                      </a:r>
                      <a:endParaRPr lang="en-US" sz="3200" b="1" dirty="0">
                        <a:latin typeface="Calibri" pitchFamily="34" charset="0"/>
                        <a:cs typeface="Calibri" pitchFamily="34" charset="0"/>
                      </a:endParaRPr>
                    </a:p>
                    <a:p>
                      <a:pPr algn="ctr"/>
                      <a:r>
                        <a:rPr lang="en-US" sz="3200" b="0" dirty="0">
                          <a:latin typeface="Calibri" pitchFamily="34" charset="0"/>
                          <a:cs typeface="Calibri" pitchFamily="34" charset="0"/>
                        </a:rPr>
                        <a:t>2665 South Bayshore Drive</a:t>
                      </a:r>
                    </a:p>
                    <a:p>
                      <a:pPr algn="ctr"/>
                      <a:r>
                        <a:rPr lang="en-US" sz="3200" b="0" dirty="0">
                          <a:latin typeface="Calibri" pitchFamily="34" charset="0"/>
                          <a:cs typeface="Calibri" pitchFamily="34" charset="0"/>
                        </a:rPr>
                        <a:t>Suite 220</a:t>
                      </a:r>
                    </a:p>
                    <a:p>
                      <a:pPr algn="ctr"/>
                      <a:r>
                        <a:rPr lang="en-US" sz="3200" b="0" dirty="0">
                          <a:latin typeface="Calibri" pitchFamily="34" charset="0"/>
                          <a:cs typeface="Calibri" pitchFamily="34" charset="0"/>
                        </a:rPr>
                        <a:t>Miami,</a:t>
                      </a:r>
                      <a:r>
                        <a:rPr lang="en-US" sz="3200" b="0" baseline="0" dirty="0">
                          <a:latin typeface="Calibri" pitchFamily="34" charset="0"/>
                          <a:cs typeface="Calibri" pitchFamily="34" charset="0"/>
                        </a:rPr>
                        <a:t> FL 33133</a:t>
                      </a:r>
                    </a:p>
                    <a:p>
                      <a:pPr algn="ctr"/>
                      <a:r>
                        <a:rPr lang="en-US" sz="3200" b="0" dirty="0">
                          <a:latin typeface="Calibri" pitchFamily="34" charset="0"/>
                          <a:cs typeface="Calibri" pitchFamily="34" charset="0"/>
                        </a:rPr>
                        <a:t>845-893-5572</a:t>
                      </a:r>
                    </a:p>
                    <a:p>
                      <a:pPr algn="ctr"/>
                      <a:endParaRPr lang="en-US" sz="1800" b="0" i="1" dirty="0">
                        <a:solidFill>
                          <a:schemeClr val="accent3">
                            <a:lumMod val="60000"/>
                            <a:lumOff val="40000"/>
                          </a:schemeClr>
                        </a:solidFill>
                        <a:latin typeface="Calibri" pitchFamily="34" charset="0"/>
                        <a:cs typeface="Calibri" pitchFamily="34" charset="0"/>
                      </a:endParaRPr>
                    </a:p>
                    <a:p>
                      <a:pPr algn="ctr"/>
                      <a:r>
                        <a:rPr lang="en-US" sz="2800" i="0" dirty="0" err="1">
                          <a:solidFill>
                            <a:schemeClr val="accent3">
                              <a:lumMod val="60000"/>
                              <a:lumOff val="40000"/>
                            </a:schemeClr>
                          </a:solidFill>
                          <a:latin typeface="Calibri" pitchFamily="34" charset="0"/>
                          <a:cs typeface="Calibri" pitchFamily="34" charset="0"/>
                          <a:hlinkClick r:id="rId3">
                            <a:extLst>
                              <a:ext uri="{A12FA001-AC4F-418D-AE19-62706E023703}">
                                <ahyp:hlinkClr xmlns:ahyp="http://schemas.microsoft.com/office/drawing/2018/hyperlinkcolor" val="tx"/>
                              </a:ext>
                            </a:extLst>
                          </a:hlinkClick>
                        </a:rPr>
                        <a:t>www.mclaughlinonline.com</a:t>
                      </a:r>
                      <a:endParaRPr lang="en-US" sz="2800" i="0" dirty="0">
                        <a:solidFill>
                          <a:schemeClr val="accent3">
                            <a:lumMod val="60000"/>
                            <a:lumOff val="40000"/>
                          </a:schemeClr>
                        </a:solidFill>
                        <a:latin typeface="Calibri" pitchFamily="34" charset="0"/>
                        <a:cs typeface="Calibri" pitchFamily="34" charset="0"/>
                      </a:endParaRPr>
                    </a:p>
                  </a:txBody>
                  <a:tcPr marL="121888" marR="121888"/>
                </a:tc>
                <a:tc hMerge="1">
                  <a:txBody>
                    <a:bodyPr/>
                    <a:lstStyle/>
                    <a:p>
                      <a:pPr algn="ctr"/>
                      <a:endParaRPr lang="en-US" dirty="0"/>
                    </a:p>
                  </a:txBody>
                  <a:tcPr/>
                </a:tc>
                <a:extLst>
                  <a:ext uri="{0D108BD9-81ED-4DB2-BD59-A6C34878D82A}">
                    <a16:rowId xmlns:a16="http://schemas.microsoft.com/office/drawing/2014/main" val="10001"/>
                  </a:ext>
                </a:extLst>
              </a:tr>
            </a:tbl>
          </a:graphicData>
        </a:graphic>
      </p:graphicFrame>
      <p:sp>
        <p:nvSpPr>
          <p:cNvPr id="10" name="Slide Number Placeholder 5"/>
          <p:cNvSpPr txBox="1">
            <a:spLocks noGrp="1"/>
          </p:cNvSpPr>
          <p:nvPr/>
        </p:nvSpPr>
        <p:spPr bwMode="auto">
          <a:xfrm>
            <a:off x="11579387"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44</a:t>
            </a:fld>
            <a:endParaRPr lang="en-US" altLang="en-US" sz="1400" dirty="0">
              <a:latin typeface="+mj-lt"/>
            </a:endParaRPr>
          </a:p>
        </p:txBody>
      </p:sp>
      <p:pic>
        <p:nvPicPr>
          <p:cNvPr id="6" name="Picture 4" descr="MCL_Logo_huntergreen (3)">
            <a:extLst>
              <a:ext uri="{FF2B5EF4-FFF2-40B4-BE49-F238E27FC236}">
                <a16:creationId xmlns:a16="http://schemas.microsoft.com/office/drawing/2014/main" id="{D420BDB6-50FE-4D77-A806-211182C000BE}"/>
              </a:ext>
            </a:extLst>
          </p:cNvPr>
          <p:cNvPicPr>
            <a:picLocks noChangeAspect="1" noChangeArrowheads="1"/>
          </p:cNvPicPr>
          <p:nvPr/>
        </p:nvPicPr>
        <p:blipFill>
          <a:blip r:embed="rId4" cstate="print"/>
          <a:srcRect/>
          <a:stretch>
            <a:fillRect/>
          </a:stretch>
        </p:blipFill>
        <p:spPr bwMode="auto">
          <a:xfrm>
            <a:off x="1963618" y="470920"/>
            <a:ext cx="8550394" cy="8244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5</a:t>
            </a:fld>
            <a:endParaRPr lang="en-US" altLang="en-US" sz="1400" dirty="0">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3349621728"/>
              </p:ext>
            </p:extLst>
          </p:nvPr>
        </p:nvGraphicFramePr>
        <p:xfrm>
          <a:off x="0" y="2538919"/>
          <a:ext cx="8125883" cy="363328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US" sz="2400" dirty="0">
                <a:effectLst/>
                <a:latin typeface="Calibri" panose="020F0502020204030204" pitchFamily="34" charset="0"/>
                <a:ea typeface="Times New Roman" panose="02020603050405020304" pitchFamily="18" charset="0"/>
              </a:rPr>
              <a:t>The First Amendment continues to be overwhelmingly perceived as an important amendment that still needs to be followed and respected (78%) rather than it being outdated and can no longer be applied in today’s society (14%). </a:t>
            </a:r>
            <a:endParaRPr lang="en-US" sz="2400" dirty="0">
              <a:effectLst/>
              <a:latin typeface="Times New Roman" panose="02020603050405020304" pitchFamily="18" charset="0"/>
              <a:ea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4"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938719"/>
          </a:xfrm>
          <a:prstGeom prst="rect">
            <a:avLst/>
          </a:prstGeom>
          <a:noFill/>
          <a:ln>
            <a:solidFill>
              <a:schemeClr val="tx1"/>
            </a:solidFill>
          </a:ln>
        </p:spPr>
        <p:txBody>
          <a:bodyPr wrap="square" rtlCol="0">
            <a:spAutoFit/>
          </a:bodyPr>
          <a:lstStyle/>
          <a:p>
            <a:pPr algn="ctr"/>
            <a:r>
              <a:rPr lang="en-US" sz="1100" b="1" dirty="0">
                <a:solidFill>
                  <a:schemeClr val="tx1">
                    <a:lumMod val="75000"/>
                    <a:lumOff val="25000"/>
                  </a:schemeClr>
                </a:solidFill>
                <a:latin typeface="+mj-lt"/>
              </a:rPr>
              <a:t>Generally speaking, do you think the First Amendment, which deals with freedom of speech, is…?</a:t>
            </a:r>
          </a:p>
          <a:p>
            <a:pPr algn="ctr"/>
            <a:r>
              <a:rPr lang="en-US" sz="1100" b="1" dirty="0">
                <a:latin typeface="+mj-lt"/>
              </a:rPr>
              <a:t> </a:t>
            </a:r>
          </a:p>
          <a:p>
            <a:pPr algn="ctr"/>
            <a:r>
              <a:rPr lang="en-US" sz="1100" b="1" dirty="0">
                <a:solidFill>
                  <a:schemeClr val="tx2"/>
                </a:solidFill>
                <a:latin typeface="+mj-lt"/>
              </a:rPr>
              <a:t>An outdated amendment that can no longer be applied in today’s society and should be changed</a:t>
            </a:r>
          </a:p>
          <a:p>
            <a:pPr algn="ctr"/>
            <a:r>
              <a:rPr lang="en-US" sz="1100" b="1" dirty="0">
                <a:latin typeface="+mj-lt"/>
              </a:rPr>
              <a:t>OR</a:t>
            </a:r>
          </a:p>
          <a:p>
            <a:pPr algn="ctr"/>
            <a:r>
              <a:rPr lang="en-US" sz="1100" b="1" dirty="0">
                <a:solidFill>
                  <a:schemeClr val="accent2"/>
                </a:solidFill>
                <a:latin typeface="+mj-lt"/>
              </a:rPr>
              <a:t>An important amendment that still needs to be followed and respected in today’s society</a:t>
            </a:r>
          </a:p>
        </p:txBody>
      </p:sp>
      <p:graphicFrame>
        <p:nvGraphicFramePr>
          <p:cNvPr id="11" name="Group 4">
            <a:extLst>
              <a:ext uri="{FF2B5EF4-FFF2-40B4-BE49-F238E27FC236}">
                <a16:creationId xmlns:a16="http://schemas.microsoft.com/office/drawing/2014/main" id="{33CA27ED-9C06-43E7-8EE1-2FB6118E6317}"/>
              </a:ext>
            </a:extLst>
          </p:cNvPr>
          <p:cNvGraphicFramePr>
            <a:graphicFrameLocks noGrp="1"/>
          </p:cNvGraphicFramePr>
          <p:nvPr>
            <p:extLst>
              <p:ext uri="{D42A27DB-BD31-4B8C-83A1-F6EECF244321}">
                <p14:modId xmlns:p14="http://schemas.microsoft.com/office/powerpoint/2010/main" val="92166114"/>
              </p:ext>
            </p:extLst>
          </p:nvPr>
        </p:nvGraphicFramePr>
        <p:xfrm>
          <a:off x="7923212" y="1524000"/>
          <a:ext cx="4265612" cy="759518"/>
        </p:xfrm>
        <a:graphic>
          <a:graphicData uri="http://schemas.openxmlformats.org/drawingml/2006/table">
            <a:tbl>
              <a:tblPr>
                <a:tableStyleId>{5202B0CA-FC54-4496-8BCA-5EF66A818D29}</a:tableStyleId>
              </a:tblPr>
              <a:tblGrid>
                <a:gridCol w="875978">
                  <a:extLst>
                    <a:ext uri="{9D8B030D-6E8A-4147-A177-3AD203B41FA5}">
                      <a16:colId xmlns:a16="http://schemas.microsoft.com/office/drawing/2014/main" val="20000"/>
                    </a:ext>
                  </a:extLst>
                </a:gridCol>
                <a:gridCol w="376626">
                  <a:extLst>
                    <a:ext uri="{9D8B030D-6E8A-4147-A177-3AD203B41FA5}">
                      <a16:colId xmlns:a16="http://schemas.microsoft.com/office/drawing/2014/main" val="20001"/>
                    </a:ext>
                  </a:extLst>
                </a:gridCol>
                <a:gridCol w="376626">
                  <a:extLst>
                    <a:ext uri="{9D8B030D-6E8A-4147-A177-3AD203B41FA5}">
                      <a16:colId xmlns:a16="http://schemas.microsoft.com/office/drawing/2014/main" val="20002"/>
                    </a:ext>
                  </a:extLst>
                </a:gridCol>
                <a:gridCol w="376626">
                  <a:extLst>
                    <a:ext uri="{9D8B030D-6E8A-4147-A177-3AD203B41FA5}">
                      <a16:colId xmlns:a16="http://schemas.microsoft.com/office/drawing/2014/main" val="20003"/>
                    </a:ext>
                  </a:extLst>
                </a:gridCol>
                <a:gridCol w="376626">
                  <a:extLst>
                    <a:ext uri="{9D8B030D-6E8A-4147-A177-3AD203B41FA5}">
                      <a16:colId xmlns:a16="http://schemas.microsoft.com/office/drawing/2014/main" val="20004"/>
                    </a:ext>
                  </a:extLst>
                </a:gridCol>
                <a:gridCol w="376626">
                  <a:extLst>
                    <a:ext uri="{9D8B030D-6E8A-4147-A177-3AD203B41FA5}">
                      <a16:colId xmlns:a16="http://schemas.microsoft.com/office/drawing/2014/main" val="1828089923"/>
                    </a:ext>
                  </a:extLst>
                </a:gridCol>
                <a:gridCol w="376626">
                  <a:extLst>
                    <a:ext uri="{9D8B030D-6E8A-4147-A177-3AD203B41FA5}">
                      <a16:colId xmlns:a16="http://schemas.microsoft.com/office/drawing/2014/main" val="1317046335"/>
                    </a:ext>
                  </a:extLst>
                </a:gridCol>
                <a:gridCol w="376626">
                  <a:extLst>
                    <a:ext uri="{9D8B030D-6E8A-4147-A177-3AD203B41FA5}">
                      <a16:colId xmlns:a16="http://schemas.microsoft.com/office/drawing/2014/main" val="2366110909"/>
                    </a:ext>
                  </a:extLst>
                </a:gridCol>
                <a:gridCol w="376626">
                  <a:extLst>
                    <a:ext uri="{9D8B030D-6E8A-4147-A177-3AD203B41FA5}">
                      <a16:colId xmlns:a16="http://schemas.microsoft.com/office/drawing/2014/main" val="3462686242"/>
                    </a:ext>
                  </a:extLst>
                </a:gridCol>
                <a:gridCol w="376626">
                  <a:extLst>
                    <a:ext uri="{9D8B030D-6E8A-4147-A177-3AD203B41FA5}">
                      <a16:colId xmlns:a16="http://schemas.microsoft.com/office/drawing/2014/main" val="3616933469"/>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9/15</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9/16</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9/17</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10/18</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10/19</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9/20</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accent1"/>
                          </a:solidFill>
                          <a:effectLst/>
                          <a:latin typeface="+mj-lt"/>
                        </a:rPr>
                        <a:t>Outdated</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17%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10%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12%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17%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12%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20%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13%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12%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1"/>
                          </a:solidFill>
                          <a:effectLst/>
                          <a:latin typeface="+mj-lt"/>
                        </a:rPr>
                        <a:t>14%</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accent2"/>
                          </a:solidFill>
                          <a:effectLst/>
                          <a:latin typeface="+mj-lt"/>
                        </a:rPr>
                        <a:t>Important</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77%</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84%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83%</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79%</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84%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72%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80%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80%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accent2"/>
                          </a:solidFill>
                          <a:effectLst/>
                          <a:latin typeface="+mj-lt"/>
                        </a:rPr>
                        <a:t>78%</a:t>
                      </a:r>
                    </a:p>
                  </a:txBody>
                  <a:tcPr marL="91446" marR="91446" marT="45674" marB="45674" horzOverflow="overflow"/>
                </a:tc>
                <a:extLst>
                  <a:ext uri="{0D108BD9-81ED-4DB2-BD59-A6C34878D82A}">
                    <a16:rowId xmlns:a16="http://schemas.microsoft.com/office/drawing/2014/main" val="10002"/>
                  </a:ext>
                </a:extLst>
              </a:tr>
            </a:tbl>
          </a:graphicData>
        </a:graphic>
      </p:graphicFrame>
      <p:graphicFrame>
        <p:nvGraphicFramePr>
          <p:cNvPr id="12" name="Group 150">
            <a:extLst>
              <a:ext uri="{FF2B5EF4-FFF2-40B4-BE49-F238E27FC236}">
                <a16:creationId xmlns:a16="http://schemas.microsoft.com/office/drawing/2014/main" id="{6EE2D866-AAE0-46FF-BB4C-0BE1265FA625}"/>
              </a:ext>
            </a:extLst>
          </p:cNvPr>
          <p:cNvGraphicFramePr>
            <a:graphicFrameLocks noGrp="1"/>
          </p:cNvGraphicFramePr>
          <p:nvPr>
            <p:extLst>
              <p:ext uri="{D42A27DB-BD31-4B8C-83A1-F6EECF244321}">
                <p14:modId xmlns:p14="http://schemas.microsoft.com/office/powerpoint/2010/main" val="1346026164"/>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Outdated</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Important</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1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37621656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135801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6</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4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A majority (51%) </a:t>
            </a:r>
            <a:r>
              <a:rPr lang="en-US" sz="24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now favors speech codes to regulate speech for students and faculty (38% oppose). This is only the third time more students have favored speech codes than opposed them and the first time an outright majority favored them. </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769441"/>
          </a:xfrm>
          <a:prstGeom prst="rect">
            <a:avLst/>
          </a:prstGeom>
          <a:noFill/>
          <a:ln>
            <a:solidFill>
              <a:schemeClr val="tx1"/>
            </a:solidFill>
          </a:ln>
        </p:spPr>
        <p:txBody>
          <a:bodyPr wrap="square" rtlCol="0">
            <a:spAutoFit/>
          </a:bodyPr>
          <a:lstStyle/>
          <a:p>
            <a:pPr algn="ctr"/>
            <a:r>
              <a:rPr lang="en-US" sz="2200" b="1" dirty="0">
                <a:solidFill>
                  <a:schemeClr val="tx1">
                    <a:lumMod val="75000"/>
                    <a:lumOff val="25000"/>
                  </a:schemeClr>
                </a:solidFill>
                <a:latin typeface="+mj-lt"/>
              </a:rPr>
              <a:t>Would you favor or oppose your college or university having speech codes to regulate speech for students and faculty?</a:t>
            </a:r>
          </a:p>
        </p:txBody>
      </p:sp>
      <p:graphicFrame>
        <p:nvGraphicFramePr>
          <p:cNvPr id="13" name="Group 4">
            <a:extLst>
              <a:ext uri="{FF2B5EF4-FFF2-40B4-BE49-F238E27FC236}">
                <a16:creationId xmlns:a16="http://schemas.microsoft.com/office/drawing/2014/main" id="{307076FB-5FAF-405F-8147-248BF19BB15A}"/>
              </a:ext>
            </a:extLst>
          </p:cNvPr>
          <p:cNvGraphicFramePr>
            <a:graphicFrameLocks noGrp="1"/>
          </p:cNvGraphicFramePr>
          <p:nvPr>
            <p:extLst>
              <p:ext uri="{D42A27DB-BD31-4B8C-83A1-F6EECF244321}">
                <p14:modId xmlns:p14="http://schemas.microsoft.com/office/powerpoint/2010/main" val="226113086"/>
              </p:ext>
            </p:extLst>
          </p:nvPr>
        </p:nvGraphicFramePr>
        <p:xfrm>
          <a:off x="8075611" y="1509893"/>
          <a:ext cx="4093402" cy="792204"/>
        </p:xfrm>
        <a:graphic>
          <a:graphicData uri="http://schemas.openxmlformats.org/drawingml/2006/table">
            <a:tbl>
              <a:tblPr>
                <a:tableStyleId>{5202B0CA-FC54-4496-8BCA-5EF66A818D29}</a:tableStyleId>
              </a:tblPr>
              <a:tblGrid>
                <a:gridCol w="1002874">
                  <a:extLst>
                    <a:ext uri="{9D8B030D-6E8A-4147-A177-3AD203B41FA5}">
                      <a16:colId xmlns:a16="http://schemas.microsoft.com/office/drawing/2014/main" val="20000"/>
                    </a:ext>
                  </a:extLst>
                </a:gridCol>
                <a:gridCol w="386316">
                  <a:extLst>
                    <a:ext uri="{9D8B030D-6E8A-4147-A177-3AD203B41FA5}">
                      <a16:colId xmlns:a16="http://schemas.microsoft.com/office/drawing/2014/main" val="20001"/>
                    </a:ext>
                  </a:extLst>
                </a:gridCol>
                <a:gridCol w="386316">
                  <a:extLst>
                    <a:ext uri="{9D8B030D-6E8A-4147-A177-3AD203B41FA5}">
                      <a16:colId xmlns:a16="http://schemas.microsoft.com/office/drawing/2014/main" val="20002"/>
                    </a:ext>
                  </a:extLst>
                </a:gridCol>
                <a:gridCol w="386316">
                  <a:extLst>
                    <a:ext uri="{9D8B030D-6E8A-4147-A177-3AD203B41FA5}">
                      <a16:colId xmlns:a16="http://schemas.microsoft.com/office/drawing/2014/main" val="20003"/>
                    </a:ext>
                  </a:extLst>
                </a:gridCol>
                <a:gridCol w="386316">
                  <a:extLst>
                    <a:ext uri="{9D8B030D-6E8A-4147-A177-3AD203B41FA5}">
                      <a16:colId xmlns:a16="http://schemas.microsoft.com/office/drawing/2014/main" val="3191174246"/>
                    </a:ext>
                  </a:extLst>
                </a:gridCol>
                <a:gridCol w="386316">
                  <a:extLst>
                    <a:ext uri="{9D8B030D-6E8A-4147-A177-3AD203B41FA5}">
                      <a16:colId xmlns:a16="http://schemas.microsoft.com/office/drawing/2014/main" val="2649562271"/>
                    </a:ext>
                  </a:extLst>
                </a:gridCol>
                <a:gridCol w="386316">
                  <a:extLst>
                    <a:ext uri="{9D8B030D-6E8A-4147-A177-3AD203B41FA5}">
                      <a16:colId xmlns:a16="http://schemas.microsoft.com/office/drawing/2014/main" val="3892480587"/>
                    </a:ext>
                  </a:extLst>
                </a:gridCol>
                <a:gridCol w="386316">
                  <a:extLst>
                    <a:ext uri="{9D8B030D-6E8A-4147-A177-3AD203B41FA5}">
                      <a16:colId xmlns:a16="http://schemas.microsoft.com/office/drawing/2014/main" val="1878143028"/>
                    </a:ext>
                  </a:extLst>
                </a:gridCol>
                <a:gridCol w="386316">
                  <a:extLst>
                    <a:ext uri="{9D8B030D-6E8A-4147-A177-3AD203B41FA5}">
                      <a16:colId xmlns:a16="http://schemas.microsoft.com/office/drawing/2014/main" val="530941345"/>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9/15</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9/17</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10/18</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10/19</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9/20</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6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Favor</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1"/>
                          </a:solidFill>
                          <a:effectLst/>
                          <a:latin typeface="+mj-lt"/>
                        </a:rPr>
                        <a:t>48%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1"/>
                          </a:solidFill>
                          <a:effectLst/>
                          <a:latin typeface="+mj-lt"/>
                        </a:rPr>
                        <a:t>38%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1"/>
                          </a:solidFill>
                          <a:effectLst/>
                          <a:latin typeface="+mj-lt"/>
                        </a:rPr>
                        <a:t>38%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1"/>
                          </a:solidFill>
                          <a:effectLst/>
                          <a:latin typeface="+mj-lt"/>
                        </a:rPr>
                        <a:t>35%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1"/>
                          </a:solidFill>
                          <a:effectLst/>
                          <a:latin typeface="+mj-lt"/>
                        </a:rPr>
                        <a:t>48%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1"/>
                          </a:solidFill>
                          <a:effectLst/>
                          <a:latin typeface="+mj-lt"/>
                        </a:rPr>
                        <a:t>42%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1"/>
                          </a:solidFill>
                          <a:effectLst/>
                          <a:latin typeface="+mj-lt"/>
                        </a:rPr>
                        <a:t>41%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1"/>
                          </a:solidFill>
                          <a:effectLst/>
                          <a:latin typeface="+mj-lt"/>
                        </a:rPr>
                        <a:t>51%</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Oppose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2"/>
                          </a:solidFill>
                          <a:effectLst/>
                          <a:latin typeface="+mj-lt"/>
                        </a:rPr>
                        <a:t>40%</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2"/>
                          </a:solidFill>
                          <a:effectLst/>
                          <a:latin typeface="+mj-lt"/>
                        </a:rPr>
                        <a:t>52%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2"/>
                          </a:solidFill>
                          <a:effectLst/>
                          <a:latin typeface="+mj-lt"/>
                        </a:rPr>
                        <a:t>54%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2"/>
                          </a:solidFill>
                          <a:effectLst/>
                          <a:latin typeface="+mj-lt"/>
                        </a:rPr>
                        <a:t>55%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2"/>
                          </a:solidFill>
                          <a:effectLst/>
                          <a:latin typeface="+mj-lt"/>
                        </a:rPr>
                        <a:t>41%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2"/>
                          </a:solidFill>
                          <a:effectLst/>
                          <a:latin typeface="+mj-lt"/>
                        </a:rPr>
                        <a:t>45%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2"/>
                          </a:solidFill>
                          <a:effectLst/>
                          <a:latin typeface="+mj-lt"/>
                        </a:rPr>
                        <a:t>45%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accent2"/>
                          </a:solidFill>
                          <a:effectLst/>
                          <a:latin typeface="+mj-lt"/>
                        </a:rPr>
                        <a:t>38%</a:t>
                      </a:r>
                    </a:p>
                  </a:txBody>
                  <a:tcPr marL="91446" marR="91446" marT="45674" marB="45674" horzOverflow="overflow"/>
                </a:tc>
                <a:extLst>
                  <a:ext uri="{0D108BD9-81ED-4DB2-BD59-A6C34878D82A}">
                    <a16:rowId xmlns:a16="http://schemas.microsoft.com/office/drawing/2014/main" val="10002"/>
                  </a:ext>
                </a:extLst>
              </a:tr>
            </a:tbl>
          </a:graphicData>
        </a:graphic>
      </p:graphicFrame>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922744116"/>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4A01B000-85D1-4C20-82A6-F1597C51D11C}"/>
              </a:ext>
            </a:extLst>
          </p:cNvPr>
          <p:cNvGraphicFramePr>
            <a:graphicFrameLocks noGrp="1"/>
          </p:cNvGraphicFramePr>
          <p:nvPr>
            <p:extLst>
              <p:ext uri="{D42A27DB-BD31-4B8C-83A1-F6EECF244321}">
                <p14:modId xmlns:p14="http://schemas.microsoft.com/office/powerpoint/2010/main" val="2014792951"/>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Favor</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Oppose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97633867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1104882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7</a:t>
            </a:fld>
            <a:endParaRPr lang="en-US" altLang="en-US" sz="1400" dirty="0">
              <a:latin typeface="+mj-lt"/>
            </a:endParaRPr>
          </a:p>
        </p:txBody>
      </p:sp>
      <p:graphicFrame>
        <p:nvGraphicFramePr>
          <p:cNvPr id="14" name="Content Placeholder 3"/>
          <p:cNvGraphicFramePr>
            <a:graphicFrameLocks/>
          </p:cNvGraphicFramePr>
          <p:nvPr>
            <p:extLst>
              <p:ext uri="{D42A27DB-BD31-4B8C-83A1-F6EECF244321}">
                <p14:modId xmlns:p14="http://schemas.microsoft.com/office/powerpoint/2010/main" val="1300790251"/>
              </p:ext>
            </p:extLst>
          </p:nvPr>
        </p:nvGraphicFramePr>
        <p:xfrm>
          <a:off x="0" y="2538919"/>
          <a:ext cx="8125883" cy="363328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kern="0" dirty="0">
                <a:solidFill>
                  <a:schemeClr val="bg1"/>
                </a:solidFill>
                <a:effectLst/>
                <a:latin typeface="Calibri" panose="020F0502020204030204" pitchFamily="34" charset="0"/>
                <a:ea typeface="Times New Roman" panose="02020603050405020304" pitchFamily="18" charset="0"/>
              </a:rPr>
              <a:t>By a 69% to 26% margin, students say it is more important for their college or university to encourage free speech and intellectual diversity rather than preventing offensive or insensitive dialogue among students. This is very similar to last year's margin of 68% to 25%. </a:t>
            </a:r>
            <a:endParaRPr lang="en-US" sz="2400" dirty="0">
              <a:solidFill>
                <a:schemeClr val="bg1"/>
              </a:solidFill>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4"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1015663"/>
          </a:xfrm>
          <a:prstGeom prst="rect">
            <a:avLst/>
          </a:prstGeom>
          <a:noFill/>
          <a:ln>
            <a:solidFill>
              <a:schemeClr val="tx1"/>
            </a:solidFill>
          </a:ln>
        </p:spPr>
        <p:txBody>
          <a:bodyPr wrap="square" rtlCol="0">
            <a:spAutoFit/>
          </a:bodyPr>
          <a:lstStyle/>
          <a:p>
            <a:pPr algn="ctr"/>
            <a:r>
              <a:rPr lang="en-US" sz="1200" b="1" dirty="0">
                <a:solidFill>
                  <a:schemeClr val="tx1">
                    <a:lumMod val="75000"/>
                    <a:lumOff val="25000"/>
                  </a:schemeClr>
                </a:solidFill>
                <a:latin typeface="+mj-lt"/>
              </a:rPr>
              <a:t>And which is more important to you?</a:t>
            </a:r>
          </a:p>
          <a:p>
            <a:pPr algn="ctr"/>
            <a:endParaRPr lang="en-US" sz="1200" b="1" dirty="0">
              <a:latin typeface="+mj-lt"/>
            </a:endParaRPr>
          </a:p>
          <a:p>
            <a:pPr algn="ctr"/>
            <a:r>
              <a:rPr lang="en-US" sz="1200" b="1" dirty="0">
                <a:solidFill>
                  <a:schemeClr val="tx2"/>
                </a:solidFill>
                <a:latin typeface="+mj-lt"/>
              </a:rPr>
              <a:t>Your college or university encouraging free speech and intellectual diversity among students</a:t>
            </a:r>
          </a:p>
          <a:p>
            <a:pPr algn="ctr"/>
            <a:r>
              <a:rPr lang="en-US" sz="1200" b="1" dirty="0">
                <a:latin typeface="+mj-lt"/>
              </a:rPr>
              <a:t>OR</a:t>
            </a:r>
          </a:p>
          <a:p>
            <a:pPr algn="ctr"/>
            <a:r>
              <a:rPr lang="en-US" sz="1200" b="1" dirty="0">
                <a:solidFill>
                  <a:schemeClr val="accent2"/>
                </a:solidFill>
                <a:latin typeface="+mj-lt"/>
              </a:rPr>
              <a:t>Your college or university preventing offensive or insensitive dialogue among students</a:t>
            </a:r>
          </a:p>
        </p:txBody>
      </p:sp>
      <p:graphicFrame>
        <p:nvGraphicFramePr>
          <p:cNvPr id="11" name="Group 150">
            <a:extLst>
              <a:ext uri="{FF2B5EF4-FFF2-40B4-BE49-F238E27FC236}">
                <a16:creationId xmlns:a16="http://schemas.microsoft.com/office/drawing/2014/main" id="{28F10E8E-9181-428A-8903-E9E1C80C3519}"/>
              </a:ext>
            </a:extLst>
          </p:cNvPr>
          <p:cNvGraphicFramePr>
            <a:graphicFrameLocks noGrp="1"/>
          </p:cNvGraphicFramePr>
          <p:nvPr>
            <p:extLst>
              <p:ext uri="{D42A27DB-BD31-4B8C-83A1-F6EECF244321}">
                <p14:modId xmlns:p14="http://schemas.microsoft.com/office/powerpoint/2010/main" val="2825512272"/>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Encouraging</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Preventing</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12621936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graphicFrame>
        <p:nvGraphicFramePr>
          <p:cNvPr id="3" name="Group 4">
            <a:extLst>
              <a:ext uri="{FF2B5EF4-FFF2-40B4-BE49-F238E27FC236}">
                <a16:creationId xmlns:a16="http://schemas.microsoft.com/office/drawing/2014/main" id="{4A7A4A72-6E5C-D385-E918-D5F5687EB915}"/>
              </a:ext>
            </a:extLst>
          </p:cNvPr>
          <p:cNvGraphicFramePr>
            <a:graphicFrameLocks noGrp="1"/>
          </p:cNvGraphicFramePr>
          <p:nvPr>
            <p:extLst>
              <p:ext uri="{D42A27DB-BD31-4B8C-83A1-F6EECF244321}">
                <p14:modId xmlns:p14="http://schemas.microsoft.com/office/powerpoint/2010/main" val="2303973674"/>
              </p:ext>
            </p:extLst>
          </p:nvPr>
        </p:nvGraphicFramePr>
        <p:xfrm>
          <a:off x="8075610" y="1509893"/>
          <a:ext cx="4042099" cy="822684"/>
        </p:xfrm>
        <a:graphic>
          <a:graphicData uri="http://schemas.openxmlformats.org/drawingml/2006/table">
            <a:tbl>
              <a:tblPr>
                <a:tableStyleId>{5202B0CA-FC54-4496-8BCA-5EF66A818D29}</a:tableStyleId>
              </a:tblPr>
              <a:tblGrid>
                <a:gridCol w="1875139">
                  <a:extLst>
                    <a:ext uri="{9D8B030D-6E8A-4147-A177-3AD203B41FA5}">
                      <a16:colId xmlns:a16="http://schemas.microsoft.com/office/drawing/2014/main" val="20000"/>
                    </a:ext>
                  </a:extLst>
                </a:gridCol>
                <a:gridCol w="722320">
                  <a:extLst>
                    <a:ext uri="{9D8B030D-6E8A-4147-A177-3AD203B41FA5}">
                      <a16:colId xmlns:a16="http://schemas.microsoft.com/office/drawing/2014/main" val="3892480587"/>
                    </a:ext>
                  </a:extLst>
                </a:gridCol>
                <a:gridCol w="722320">
                  <a:extLst>
                    <a:ext uri="{9D8B030D-6E8A-4147-A177-3AD203B41FA5}">
                      <a16:colId xmlns:a16="http://schemas.microsoft.com/office/drawing/2014/main" val="3320973161"/>
                    </a:ext>
                  </a:extLst>
                </a:gridCol>
                <a:gridCol w="722320">
                  <a:extLst>
                    <a:ext uri="{9D8B030D-6E8A-4147-A177-3AD203B41FA5}">
                      <a16:colId xmlns:a16="http://schemas.microsoft.com/office/drawing/2014/main" val="1878143028"/>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9/21</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Encouraging</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62%</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68%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69%</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Preventing</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31%</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25%</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26%</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5863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8</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4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Eighty-five percent (85%) agree that incoming students and current college students need to be better educated on the value of free speech and the diversity of opinion on campuses (8% disagree). Last year, a similar 84% agreed.</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923330"/>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Agree/Disagree:</a:t>
            </a:r>
          </a:p>
          <a:p>
            <a:pPr algn="ctr"/>
            <a:r>
              <a:rPr lang="en-US" b="1" dirty="0">
                <a:solidFill>
                  <a:schemeClr val="tx1">
                    <a:lumMod val="75000"/>
                    <a:lumOff val="25000"/>
                  </a:schemeClr>
                </a:solidFill>
                <a:latin typeface="+mj-lt"/>
              </a:rPr>
              <a:t>“Incoming students and current college students need to be better educated on the value of free speech and the diversity of opinion on campuses.” </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2230162166"/>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F333D854-E0BF-4618-87C7-D848DD022BEB}"/>
              </a:ext>
            </a:extLst>
          </p:cNvPr>
          <p:cNvGraphicFramePr>
            <a:graphicFrameLocks noGrp="1"/>
          </p:cNvGraphicFramePr>
          <p:nvPr>
            <p:extLst>
              <p:ext uri="{D42A27DB-BD31-4B8C-83A1-F6EECF244321}">
                <p14:modId xmlns:p14="http://schemas.microsoft.com/office/powerpoint/2010/main" val="29057430"/>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66289218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graphicFrame>
        <p:nvGraphicFramePr>
          <p:cNvPr id="3" name="Group 4">
            <a:extLst>
              <a:ext uri="{FF2B5EF4-FFF2-40B4-BE49-F238E27FC236}">
                <a16:creationId xmlns:a16="http://schemas.microsoft.com/office/drawing/2014/main" id="{A2FEBC56-C235-5CF8-2F5E-BC34E786AF24}"/>
              </a:ext>
            </a:extLst>
          </p:cNvPr>
          <p:cNvGraphicFramePr>
            <a:graphicFrameLocks noGrp="1"/>
          </p:cNvGraphicFramePr>
          <p:nvPr>
            <p:extLst>
              <p:ext uri="{D42A27DB-BD31-4B8C-83A1-F6EECF244321}">
                <p14:modId xmlns:p14="http://schemas.microsoft.com/office/powerpoint/2010/main" val="73142750"/>
              </p:ext>
            </p:extLst>
          </p:nvPr>
        </p:nvGraphicFramePr>
        <p:xfrm>
          <a:off x="8075610" y="1509893"/>
          <a:ext cx="4042099" cy="822684"/>
        </p:xfrm>
        <a:graphic>
          <a:graphicData uri="http://schemas.openxmlformats.org/drawingml/2006/table">
            <a:tbl>
              <a:tblPr>
                <a:tableStyleId>{5202B0CA-FC54-4496-8BCA-5EF66A818D29}</a:tableStyleId>
              </a:tblPr>
              <a:tblGrid>
                <a:gridCol w="2283133">
                  <a:extLst>
                    <a:ext uri="{9D8B030D-6E8A-4147-A177-3AD203B41FA5}">
                      <a16:colId xmlns:a16="http://schemas.microsoft.com/office/drawing/2014/main" val="20000"/>
                    </a:ext>
                  </a:extLst>
                </a:gridCol>
                <a:gridCol w="879483">
                  <a:extLst>
                    <a:ext uri="{9D8B030D-6E8A-4147-A177-3AD203B41FA5}">
                      <a16:colId xmlns:a16="http://schemas.microsoft.com/office/drawing/2014/main" val="3892480587"/>
                    </a:ext>
                  </a:extLst>
                </a:gridCol>
                <a:gridCol w="879483">
                  <a:extLst>
                    <a:ext uri="{9D8B030D-6E8A-4147-A177-3AD203B41FA5}">
                      <a16:colId xmlns:a16="http://schemas.microsoft.com/office/drawing/2014/main" val="1878143028"/>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Trend Line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9/22</a:t>
                      </a:r>
                    </a:p>
                  </a:txBody>
                  <a:tcPr marL="91446" marR="91446" marT="45674" marB="4567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mj-lt"/>
                        </a:rPr>
                        <a:t>9/23</a:t>
                      </a:r>
                    </a:p>
                  </a:txBody>
                  <a:tcPr marL="91446" marR="91446" marT="45674" marB="45674" anchor="ctr" horzOverflow="overflow"/>
                </a:tc>
                <a:extLst>
                  <a:ext uri="{0D108BD9-81ED-4DB2-BD59-A6C34878D82A}">
                    <a16:rowId xmlns:a16="http://schemas.microsoft.com/office/drawing/2014/main" val="10000"/>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84%</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1"/>
                          </a:solidFill>
                          <a:effectLst/>
                          <a:latin typeface="+mj-lt"/>
                        </a:rPr>
                        <a:t>85%</a:t>
                      </a:r>
                    </a:p>
                  </a:txBody>
                  <a:tcPr marL="91446" marR="91446" marT="45674" marB="45674" horzOverflow="overflow"/>
                </a:tc>
                <a:extLst>
                  <a:ext uri="{0D108BD9-81ED-4DB2-BD59-A6C34878D82A}">
                    <a16:rowId xmlns:a16="http://schemas.microsoft.com/office/drawing/2014/main" val="10001"/>
                  </a:ext>
                </a:extLst>
              </a:tr>
              <a:tr h="265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Disagree</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8%</a:t>
                      </a:r>
                    </a:p>
                  </a:txBody>
                  <a:tcPr marL="91446" marR="91446" marT="45674" marB="4567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mj-lt"/>
                        </a:rPr>
                        <a:t>8%</a:t>
                      </a:r>
                    </a:p>
                  </a:txBody>
                  <a:tcPr marL="91446" marR="91446" marT="45674" marB="45674"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8464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txBox="1">
            <a:spLocks noGrp="1"/>
          </p:cNvSpPr>
          <p:nvPr/>
        </p:nvSpPr>
        <p:spPr bwMode="auto">
          <a:xfrm>
            <a:off x="7455076" y="6400800"/>
            <a:ext cx="569234" cy="304800"/>
          </a:xfrm>
          <a:prstGeom prst="rect">
            <a:avLst/>
          </a:prstGeom>
          <a:noFill/>
          <a:ln w="9525">
            <a:noFill/>
            <a:miter lim="800000"/>
            <a:headEnd/>
            <a:tailEnd/>
          </a:ln>
        </p:spPr>
        <p:txBody>
          <a:bodyPr lIns="91428" tIns="45714" rIns="91428" bIns="45714"/>
          <a:lstStyle/>
          <a:p>
            <a:pPr algn="r"/>
            <a:fld id="{DE568D1D-F5CF-4347-B414-6E36C8AB797D}" type="slidenum">
              <a:rPr lang="en-US" altLang="en-US" sz="1400" smtClean="0">
                <a:latin typeface="+mj-lt"/>
              </a:rPr>
              <a:pPr algn="r"/>
              <a:t>9</a:t>
            </a:fld>
            <a:endParaRPr lang="en-US" altLang="en-US" sz="1400" dirty="0">
              <a:latin typeface="+mj-lt"/>
            </a:endParaRPr>
          </a:p>
        </p:txBody>
      </p:sp>
      <p:sp>
        <p:nvSpPr>
          <p:cNvPr id="9" name="Round Same Side Corner Rectangle 8"/>
          <p:cNvSpPr/>
          <p:nvPr/>
        </p:nvSpPr>
        <p:spPr>
          <a:xfrm>
            <a:off x="1" y="76200"/>
            <a:ext cx="12188824" cy="1371600"/>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fontAlgn="base">
              <a:lnSpc>
                <a:spcPct val="107000"/>
              </a:lnSpc>
              <a:spcBef>
                <a:spcPts val="0"/>
              </a:spcBef>
              <a:spcAft>
                <a:spcPts val="0"/>
              </a:spcAft>
            </a:pPr>
            <a:r>
              <a:rPr lang="en-US" sz="2400"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Another 85% agree that hearing and discussing opinions I disagree with gives me a better education and better prepares me to be a leader in the future (10% disagree).</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5" descr="MCL_Logo_huntergreen (3)">
            <a:extLst>
              <a:ext uri="{FF2B5EF4-FFF2-40B4-BE49-F238E27FC236}">
                <a16:creationId xmlns:a16="http://schemas.microsoft.com/office/drawing/2014/main" id="{6097C6F9-C387-42F2-BD5F-F57B22B5D546}"/>
              </a:ext>
            </a:extLst>
          </p:cNvPr>
          <p:cNvPicPr>
            <a:picLocks noChangeAspect="1" noChangeArrowheads="1"/>
          </p:cNvPicPr>
          <p:nvPr/>
        </p:nvPicPr>
        <p:blipFill>
          <a:blip r:embed="rId3" cstate="print"/>
          <a:srcRect/>
          <a:stretch>
            <a:fillRect/>
          </a:stretch>
        </p:blipFill>
        <p:spPr bwMode="auto">
          <a:xfrm>
            <a:off x="2665412" y="6400800"/>
            <a:ext cx="3090648" cy="304800"/>
          </a:xfrm>
          <a:prstGeom prst="rect">
            <a:avLst/>
          </a:prstGeom>
          <a:noFill/>
          <a:ln w="9525">
            <a:noFill/>
            <a:miter lim="800000"/>
            <a:headEnd/>
            <a:tailEnd/>
          </a:ln>
        </p:spPr>
      </p:pic>
      <p:sp>
        <p:nvSpPr>
          <p:cNvPr id="8" name="Date Placeholder 3">
            <a:extLst>
              <a:ext uri="{FF2B5EF4-FFF2-40B4-BE49-F238E27FC236}">
                <a16:creationId xmlns:a16="http://schemas.microsoft.com/office/drawing/2014/main" id="{78098430-89AD-4A75-89CF-9D43A303B284}"/>
              </a:ext>
            </a:extLst>
          </p:cNvPr>
          <p:cNvSpPr txBox="1">
            <a:spLocks noGrp="1"/>
          </p:cNvSpPr>
          <p:nvPr/>
        </p:nvSpPr>
        <p:spPr bwMode="auto">
          <a:xfrm>
            <a:off x="152400" y="6248400"/>
            <a:ext cx="2209800" cy="457200"/>
          </a:xfrm>
          <a:prstGeom prst="rect">
            <a:avLst/>
          </a:prstGeom>
          <a:noFill/>
          <a:ln w="9525">
            <a:noFill/>
            <a:miter lim="800000"/>
            <a:headEnd/>
            <a:tailEnd/>
          </a:ln>
        </p:spPr>
        <p:txBody>
          <a:bodyPr lIns="91428" tIns="45714" rIns="91428" bIns="45714"/>
          <a:lstStyle/>
          <a:p>
            <a:r>
              <a:rPr lang="en-US" altLang="en-US" sz="1400" b="1" dirty="0">
                <a:latin typeface="+mj-lt"/>
              </a:rPr>
              <a:t>Nat'l Undergrad Study</a:t>
            </a:r>
          </a:p>
          <a:p>
            <a:r>
              <a:rPr lang="en-US" altLang="en-US" sz="1400" b="1" dirty="0">
                <a:latin typeface="+mj-lt"/>
              </a:rPr>
              <a:t>September 2023</a:t>
            </a:r>
          </a:p>
        </p:txBody>
      </p:sp>
      <p:sp>
        <p:nvSpPr>
          <p:cNvPr id="2" name="TextBox 1">
            <a:extLst>
              <a:ext uri="{FF2B5EF4-FFF2-40B4-BE49-F238E27FC236}">
                <a16:creationId xmlns:a16="http://schemas.microsoft.com/office/drawing/2014/main" id="{8A948801-637B-45D1-A57F-3E6CC962E236}"/>
              </a:ext>
            </a:extLst>
          </p:cNvPr>
          <p:cNvSpPr txBox="1"/>
          <p:nvPr/>
        </p:nvSpPr>
        <p:spPr>
          <a:xfrm>
            <a:off x="152401" y="1524000"/>
            <a:ext cx="7694611" cy="923330"/>
          </a:xfrm>
          <a:prstGeom prst="rect">
            <a:avLst/>
          </a:prstGeom>
          <a:noFill/>
          <a:ln>
            <a:solidFill>
              <a:schemeClr val="tx1"/>
            </a:solidFill>
          </a:ln>
        </p:spPr>
        <p:txBody>
          <a:bodyPr wrap="square" rtlCol="0">
            <a:spAutoFit/>
          </a:bodyPr>
          <a:lstStyle/>
          <a:p>
            <a:pPr algn="ctr"/>
            <a:r>
              <a:rPr lang="en-US" b="1" dirty="0">
                <a:solidFill>
                  <a:schemeClr val="tx1">
                    <a:lumMod val="75000"/>
                    <a:lumOff val="25000"/>
                  </a:schemeClr>
                </a:solidFill>
                <a:latin typeface="+mj-lt"/>
              </a:rPr>
              <a:t>Agree/Disagree:</a:t>
            </a:r>
          </a:p>
          <a:p>
            <a:pPr algn="ctr"/>
            <a:r>
              <a:rPr lang="en-US" b="1" dirty="0">
                <a:solidFill>
                  <a:schemeClr val="tx1">
                    <a:lumMod val="75000"/>
                    <a:lumOff val="25000"/>
                  </a:schemeClr>
                </a:solidFill>
                <a:latin typeface="+mj-lt"/>
              </a:rPr>
              <a:t>“Hearing and discussing opinions I disagree with gives me a better education and better prepares me to be a leader in the future.”</a:t>
            </a:r>
          </a:p>
        </p:txBody>
      </p:sp>
      <p:graphicFrame>
        <p:nvGraphicFramePr>
          <p:cNvPr id="15" name="Content Placeholder 3">
            <a:extLst>
              <a:ext uri="{FF2B5EF4-FFF2-40B4-BE49-F238E27FC236}">
                <a16:creationId xmlns:a16="http://schemas.microsoft.com/office/drawing/2014/main" id="{D004EFF2-99CC-4571-B374-3017135157D3}"/>
              </a:ext>
            </a:extLst>
          </p:cNvPr>
          <p:cNvGraphicFramePr>
            <a:graphicFrameLocks/>
          </p:cNvGraphicFramePr>
          <p:nvPr>
            <p:extLst>
              <p:ext uri="{D42A27DB-BD31-4B8C-83A1-F6EECF244321}">
                <p14:modId xmlns:p14="http://schemas.microsoft.com/office/powerpoint/2010/main" val="1867546861"/>
              </p:ext>
            </p:extLst>
          </p:nvPr>
        </p:nvGraphicFramePr>
        <p:xfrm>
          <a:off x="0" y="2369641"/>
          <a:ext cx="8125883" cy="3802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oup 150">
            <a:extLst>
              <a:ext uri="{FF2B5EF4-FFF2-40B4-BE49-F238E27FC236}">
                <a16:creationId xmlns:a16="http://schemas.microsoft.com/office/drawing/2014/main" id="{F333D854-E0BF-4618-87C7-D848DD022BEB}"/>
              </a:ext>
            </a:extLst>
          </p:cNvPr>
          <p:cNvGraphicFramePr>
            <a:graphicFrameLocks noGrp="1"/>
          </p:cNvGraphicFramePr>
          <p:nvPr>
            <p:extLst>
              <p:ext uri="{D42A27DB-BD31-4B8C-83A1-F6EECF244321}">
                <p14:modId xmlns:p14="http://schemas.microsoft.com/office/powerpoint/2010/main" val="2865451593"/>
              </p:ext>
            </p:extLst>
          </p:nvPr>
        </p:nvGraphicFramePr>
        <p:xfrm>
          <a:off x="8075612" y="2438400"/>
          <a:ext cx="4042099" cy="4435386"/>
        </p:xfrm>
        <a:graphic>
          <a:graphicData uri="http://schemas.openxmlformats.org/drawingml/2006/table">
            <a:tbl>
              <a:tblPr/>
              <a:tblGrid>
                <a:gridCol w="2144048">
                  <a:extLst>
                    <a:ext uri="{9D8B030D-6E8A-4147-A177-3AD203B41FA5}">
                      <a16:colId xmlns:a16="http://schemas.microsoft.com/office/drawing/2014/main" val="20000"/>
                    </a:ext>
                  </a:extLst>
                </a:gridCol>
                <a:gridCol w="893201">
                  <a:extLst>
                    <a:ext uri="{9D8B030D-6E8A-4147-A177-3AD203B41FA5}">
                      <a16:colId xmlns:a16="http://schemas.microsoft.com/office/drawing/2014/main" val="20001"/>
                    </a:ext>
                  </a:extLst>
                </a:gridCol>
                <a:gridCol w="1004850">
                  <a:extLst>
                    <a:ext uri="{9D8B030D-6E8A-4147-A177-3AD203B41FA5}">
                      <a16:colId xmlns:a16="http://schemas.microsoft.com/office/drawing/2014/main" val="20002"/>
                    </a:ext>
                  </a:extLst>
                </a:gridCol>
              </a:tblGrid>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780" b="1" i="0" u="none" strike="noStrike" cap="none" normalizeH="0" baseline="0" dirty="0">
                        <a:ln>
                          <a:noFill/>
                        </a:ln>
                        <a:solidFill>
                          <a:schemeClr val="tx1"/>
                        </a:solidFill>
                        <a:effectLst/>
                        <a:latin typeface="+mj-lt"/>
                        <a:cs typeface="Arial" charset="0"/>
                      </a:endParaRP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tx2"/>
                          </a:solidFill>
                          <a:effectLst/>
                          <a:latin typeface="+mj-lt"/>
                          <a:cs typeface="Arial" charset="0"/>
                        </a:rPr>
                        <a:t>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sng" strike="noStrike" cap="none" normalizeH="0" baseline="0" dirty="0">
                          <a:ln>
                            <a:noFill/>
                          </a:ln>
                          <a:solidFill>
                            <a:schemeClr val="accent2"/>
                          </a:solidFill>
                          <a:effectLst/>
                          <a:latin typeface="+mj-lt"/>
                          <a:cs typeface="Arial" charset="0"/>
                        </a:rPr>
                        <a:t>Disagree</a:t>
                      </a:r>
                    </a:p>
                  </a:txBody>
                  <a:tcPr marL="121888" marR="121888"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Private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State School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1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Underclassmen (Freshman/Sophomores)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1622050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Upperclassmen (Juniors/Seniors)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9648248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Liberal</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Moderate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Conservative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tx2"/>
                          </a:solidFill>
                          <a:effectLst/>
                          <a:latin typeface="Calibri" panose="020F050202020403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22"/>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White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Black</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2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Hispanic</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7760954"/>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Asian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662892181"/>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2184857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Women</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tx2"/>
                          </a:solidFill>
                          <a:effectLst/>
                          <a:latin typeface="Calibri" panose="020F0502020204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9611658"/>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Math/Engineering</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37"/>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Business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3370763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Social/Behavioral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7397166"/>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cap="none" normalizeH="0" baseline="0" dirty="0">
                          <a:ln>
                            <a:noFill/>
                          </a:ln>
                          <a:solidFill>
                            <a:schemeClr val="tx1">
                              <a:lumMod val="85000"/>
                              <a:lumOff val="15000"/>
                            </a:schemeClr>
                          </a:solidFill>
                          <a:effectLst/>
                          <a:latin typeface="+mj-lt"/>
                          <a:cs typeface="Arial" charset="0"/>
                        </a:rPr>
                        <a:t>Major – Arts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5337100"/>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Natural Sciences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tx2"/>
                          </a:solidFill>
                          <a:effectLst/>
                          <a:latin typeface="Calibri" panose="020F0502020204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4206172619"/>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Humanities</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a:solidFill>
                            <a:schemeClr val="accent2"/>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992591793"/>
                  </a:ext>
                </a:extLst>
              </a:tr>
              <a:tr h="13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80" b="1" i="0" u="none" strike="noStrike" kern="1200" cap="none" normalizeH="0" baseline="0" dirty="0">
                          <a:ln>
                            <a:noFill/>
                          </a:ln>
                          <a:solidFill>
                            <a:schemeClr val="tx1">
                              <a:lumMod val="85000"/>
                              <a:lumOff val="15000"/>
                            </a:schemeClr>
                          </a:solidFill>
                          <a:effectLst/>
                          <a:latin typeface="+mn-lt"/>
                          <a:ea typeface="+mn-ea"/>
                          <a:cs typeface="Arial" charset="0"/>
                        </a:rPr>
                        <a:t>Major – Healthcare</a:t>
                      </a:r>
                    </a:p>
                  </a:txBody>
                  <a:tcPr marL="121888" marR="121888"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tx2"/>
                          </a:solidFill>
                          <a:effectLst/>
                          <a:latin typeface="Calibri" panose="020F0502020204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en-US" sz="1300" b="1" i="0" u="none" strike="noStrike" dirty="0">
                          <a:solidFill>
                            <a:schemeClr val="accent2"/>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61062123"/>
                  </a:ext>
                </a:extLst>
              </a:tr>
            </a:tbl>
          </a:graphicData>
        </a:graphic>
      </p:graphicFrame>
    </p:spTree>
    <p:extLst>
      <p:ext uri="{BB962C8B-B14F-4D97-AF65-F5344CB8AC3E}">
        <p14:creationId xmlns:p14="http://schemas.microsoft.com/office/powerpoint/2010/main" val="4106648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30156</TotalTime>
  <Words>7369</Words>
  <Application>Microsoft Office PowerPoint</Application>
  <PresentationFormat>Custom</PresentationFormat>
  <Paragraphs>2776</Paragraphs>
  <Slides>44</Slides>
  <Notes>44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Times New Roman</vt:lpstr>
      <vt:lpstr>Verdana</vt:lpstr>
      <vt:lpstr>Wingdings 2</vt:lpstr>
      <vt:lpstr>Aspect</vt:lpstr>
      <vt:lpstr>Office Theme</vt:lpstr>
      <vt:lpstr> </vt:lpstr>
      <vt:lpstr>McLaughlin &amp; Associates conducted a national survey of 802 undergraduate students from September 9th to 14th, 2023. All student participants were under the age of 25 and attend either a four-year private or public college or university on a full-time basis. This study’s universe is the “conventional” four-year undergraduate, therefore excluding undergraduates who either attend a two-year school, technical school, junior college or trade school, are over the age of 24 or attend on a part-time basis.  All interviews were conducted online and respondents were carefully selected and screened from a nationwide representative platform of individuals who elect to participate in online surveys. Data for this survey have been stratified by age, race/ethnicity, gender and geography using the most recent National Center for Education Statistics Report (2021) to reflect the actual demographic composition of four-year, full-time undergraduate students in the United States. According to the NCES Statistics, there are approximately 7,856,529 undergraduates who fall within these parameters.   Because the sample is based on those who initially self-selected for participation rather than a probability sample, no estimates of sampling error can be calculated. However, a confidence interval of 95% was calculated in order to produce an error estimate of +/- 3.5% for the 802 respondents. This error estimate should be taken into consideration in much the same way that analysis of probability polls takes into account the margin of sampling error. The error estimate increases for cross-tabulations. Totals may not add up to exactly 100% due to rounding, refusals and the ability for respondents to give multiple answers to certain questions. All surveys may be subject to multiple sources of error, including, but not limited to question wording and ordering, sampling error, coverage error and measurement error. This study is the ninth iteration of our undergraduate research on behalf of the Buckley Institute at Yale.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NATL Undergrad Presentation</dc:title>
  <dc:creator>Rob</dc:creator>
  <cp:lastModifiedBy>Rob Schmidt</cp:lastModifiedBy>
  <cp:revision>3488</cp:revision>
  <cp:lastPrinted>2022-09-05T14:50:20Z</cp:lastPrinted>
  <dcterms:created xsi:type="dcterms:W3CDTF">2012-07-20T20:02:30Z</dcterms:created>
  <dcterms:modified xsi:type="dcterms:W3CDTF">2023-09-20T15:44:36Z</dcterms:modified>
</cp:coreProperties>
</file>