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6"/>
  </p:notesMasterIdLst>
  <p:sldIdLst>
    <p:sldId id="1252" r:id="rId2"/>
    <p:sldId id="314" r:id="rId3"/>
    <p:sldId id="1319" r:id="rId4"/>
    <p:sldId id="1262" r:id="rId5"/>
    <p:sldId id="1268" r:id="rId6"/>
    <p:sldId id="1270" r:id="rId7"/>
    <p:sldId id="1323" r:id="rId8"/>
    <p:sldId id="1324" r:id="rId9"/>
    <p:sldId id="1325" r:id="rId10"/>
    <p:sldId id="1326" r:id="rId11"/>
    <p:sldId id="1327" r:id="rId12"/>
    <p:sldId id="1333" r:id="rId13"/>
    <p:sldId id="1334" r:id="rId14"/>
    <p:sldId id="1335" r:id="rId15"/>
    <p:sldId id="1336" r:id="rId16"/>
    <p:sldId id="1338" r:id="rId17"/>
    <p:sldId id="1347" r:id="rId18"/>
    <p:sldId id="1358" r:id="rId19"/>
    <p:sldId id="1339" r:id="rId20"/>
    <p:sldId id="1349" r:id="rId21"/>
    <p:sldId id="1351" r:id="rId22"/>
    <p:sldId id="1352" r:id="rId23"/>
    <p:sldId id="1353" r:id="rId24"/>
    <p:sldId id="1354" r:id="rId25"/>
    <p:sldId id="1355" r:id="rId26"/>
    <p:sldId id="1356" r:id="rId27"/>
    <p:sldId id="1341" r:id="rId28"/>
    <p:sldId id="1342" r:id="rId29"/>
    <p:sldId id="1343" r:id="rId30"/>
    <p:sldId id="1344" r:id="rId31"/>
    <p:sldId id="1345" r:id="rId32"/>
    <p:sldId id="1348" r:id="rId33"/>
    <p:sldId id="1359" r:id="rId34"/>
    <p:sldId id="1360" r:id="rId3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600"/>
    <a:srgbClr val="0000FF"/>
    <a:srgbClr val="6600FF"/>
    <a:srgbClr val="663300"/>
    <a:srgbClr val="FF9900"/>
    <a:srgbClr val="008000"/>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42" autoAdjust="0"/>
    <p:restoredTop sz="93997" autoAdjust="0"/>
  </p:normalViewPr>
  <p:slideViewPr>
    <p:cSldViewPr>
      <p:cViewPr>
        <p:scale>
          <a:sx n="90" d="100"/>
          <a:sy n="90" d="100"/>
        </p:scale>
        <p:origin x="-1254" y="54"/>
      </p:cViewPr>
      <p:guideLst>
        <p:guide orient="horz" pos="2160"/>
        <p:guide pos="2880"/>
      </p:guideLst>
    </p:cSldViewPr>
  </p:slideViewPr>
  <p:outlineViewPr>
    <p:cViewPr>
      <p:scale>
        <a:sx n="33" d="100"/>
        <a:sy n="33" d="100"/>
      </p:scale>
      <p:origin x="0" y="12876"/>
    </p:cViewPr>
  </p:outlineViewPr>
  <p:notesTextViewPr>
    <p:cViewPr>
      <p:scale>
        <a:sx n="100" d="100"/>
        <a:sy n="100" d="100"/>
      </p:scale>
      <p:origin x="0" y="0"/>
    </p:cViewPr>
  </p:notesTextViewPr>
  <p:sorterViewPr>
    <p:cViewPr>
      <p:scale>
        <a:sx n="66" d="100"/>
        <a:sy n="66" d="100"/>
      </p:scale>
      <p:origin x="0" y="1482"/>
    </p:cViewPr>
  </p:sorterViewPr>
  <p:notesViewPr>
    <p:cSldViewPr>
      <p:cViewPr varScale="1">
        <p:scale>
          <a:sx n="53" d="100"/>
          <a:sy n="53" d="100"/>
        </p:scale>
        <p:origin x="-2874" y="-96"/>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Office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Office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Office_Excel_Worksheet25.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Series 1</c:v>
                </c:pt>
              </c:strCache>
            </c:strRef>
          </c:tx>
          <c:spPr>
            <a:ln>
              <a:solidFill>
                <a:schemeClr val="tx1"/>
              </a:solidFill>
            </a:ln>
          </c:spPr>
          <c:dPt>
            <c:idx val="1"/>
            <c:spPr>
              <a:pattFill prst="wdUpDiag">
                <a:fgClr>
                  <a:schemeClr val="accent1"/>
                </a:fgClr>
                <a:bgClr>
                  <a:schemeClr val="bg1"/>
                </a:bgClr>
              </a:pattFill>
              <a:ln>
                <a:solidFill>
                  <a:schemeClr val="tx1"/>
                </a:solidFill>
              </a:ln>
            </c:spPr>
          </c:dPt>
          <c:dPt>
            <c:idx val="2"/>
            <c:spPr>
              <a:pattFill prst="wdUpDiag">
                <a:fgClr>
                  <a:schemeClr val="accent1"/>
                </a:fgClr>
                <a:bgClr>
                  <a:schemeClr val="bg1"/>
                </a:bgClr>
              </a:pattFill>
              <a:ln>
                <a:solidFill>
                  <a:schemeClr val="tx1"/>
                </a:solidFill>
              </a:ln>
            </c:spPr>
          </c:dPt>
          <c:dPt>
            <c:idx val="3"/>
            <c:spPr>
              <a:solidFill>
                <a:schemeClr val="accent2"/>
              </a:solidFill>
              <a:ln>
                <a:solidFill>
                  <a:schemeClr val="tx1"/>
                </a:solidFill>
              </a:ln>
            </c:spPr>
          </c:dPt>
          <c:dPt>
            <c:idx val="4"/>
            <c:spPr>
              <a:pattFill prst="wdUpDiag">
                <a:fgClr>
                  <a:schemeClr val="accent2"/>
                </a:fgClr>
                <a:bgClr>
                  <a:schemeClr val="bg1"/>
                </a:bgClr>
              </a:pattFill>
              <a:ln>
                <a:solidFill>
                  <a:schemeClr val="tx1"/>
                </a:solidFill>
              </a:ln>
            </c:spPr>
          </c:dPt>
          <c:dPt>
            <c:idx val="5"/>
            <c:spPr>
              <a:pattFill prst="wdUpDiag">
                <a:fgClr>
                  <a:schemeClr val="accent2"/>
                </a:fgClr>
                <a:bgClr>
                  <a:schemeClr val="bg1"/>
                </a:bgClr>
              </a:pattFill>
              <a:ln>
                <a:solidFill>
                  <a:schemeClr val="tx1"/>
                </a:solidFill>
              </a:ln>
            </c:spPr>
          </c:dPt>
          <c:dPt>
            <c:idx val="6"/>
            <c:spPr>
              <a:solidFill>
                <a:schemeClr val="accent3"/>
              </a:solidFill>
              <a:ln>
                <a:solidFill>
                  <a:schemeClr val="tx1"/>
                </a:solidFill>
              </a:ln>
            </c:spPr>
          </c:dPt>
          <c:dPt>
            <c:idx val="7"/>
            <c:spPr>
              <a:solidFill>
                <a:schemeClr val="accent4"/>
              </a:solidFill>
              <a:ln>
                <a:solidFill>
                  <a:schemeClr val="tx1"/>
                </a:solidFill>
              </a:ln>
            </c:spPr>
          </c:dPt>
          <c:dLbls>
            <c:txPr>
              <a:bodyPr/>
              <a:lstStyle/>
              <a:p>
                <a:pPr>
                  <a:defRPr sz="2400" b="1">
                    <a:solidFill>
                      <a:schemeClr val="tx1"/>
                    </a:solidFill>
                  </a:defRPr>
                </a:pPr>
                <a:endParaRPr lang="en-US"/>
              </a:p>
            </c:txPr>
            <c:dLblPos val="outEnd"/>
            <c:showVal val="1"/>
          </c:dLbls>
          <c:cat>
            <c:strRef>
              <c:f>Sheet1!$A$2:$A$8</c:f>
              <c:strCache>
                <c:ptCount val="7"/>
                <c:pt idx="0">
                  <c:v>Important</c:v>
                </c:pt>
                <c:pt idx="1">
                  <c:v>Very</c:v>
                </c:pt>
                <c:pt idx="2">
                  <c:v>Somewhat</c:v>
                </c:pt>
                <c:pt idx="3">
                  <c:v>Not Important</c:v>
                </c:pt>
                <c:pt idx="4">
                  <c:v>Not That</c:v>
                </c:pt>
                <c:pt idx="5">
                  <c:v>Not At All</c:v>
                </c:pt>
                <c:pt idx="6">
                  <c:v>Unsure</c:v>
                </c:pt>
              </c:strCache>
            </c:strRef>
          </c:cat>
          <c:val>
            <c:numRef>
              <c:f>Sheet1!$B$2:$B$8</c:f>
              <c:numCache>
                <c:formatCode>General</c:formatCode>
                <c:ptCount val="7"/>
                <c:pt idx="0">
                  <c:v>93</c:v>
                </c:pt>
                <c:pt idx="1">
                  <c:v>63</c:v>
                </c:pt>
                <c:pt idx="2">
                  <c:v>30</c:v>
                </c:pt>
                <c:pt idx="3">
                  <c:v>6</c:v>
                </c:pt>
                <c:pt idx="4">
                  <c:v>6</c:v>
                </c:pt>
                <c:pt idx="5">
                  <c:v>1</c:v>
                </c:pt>
                <c:pt idx="6">
                  <c:v>1</c:v>
                </c:pt>
              </c:numCache>
            </c:numRef>
          </c:val>
        </c:ser>
        <c:dLbls>
          <c:showVal val="1"/>
        </c:dLbls>
        <c:axId val="117225344"/>
        <c:axId val="117226880"/>
      </c:barChart>
      <c:catAx>
        <c:axId val="117225344"/>
        <c:scaling>
          <c:orientation val="minMax"/>
        </c:scaling>
        <c:axPos val="b"/>
        <c:tickLblPos val="nextTo"/>
        <c:txPr>
          <a:bodyPr/>
          <a:lstStyle/>
          <a:p>
            <a:pPr>
              <a:defRPr sz="1600" b="1"/>
            </a:pPr>
            <a:endParaRPr lang="en-US"/>
          </a:p>
        </c:txPr>
        <c:crossAx val="117226880"/>
        <c:crosses val="autoZero"/>
        <c:auto val="1"/>
        <c:lblAlgn val="ctr"/>
        <c:lblOffset val="100"/>
      </c:catAx>
      <c:valAx>
        <c:axId val="117226880"/>
        <c:scaling>
          <c:orientation val="minMax"/>
          <c:max val="100"/>
        </c:scaling>
        <c:axPos val="l"/>
        <c:majorGridlines>
          <c:spPr>
            <a:ln>
              <a:solidFill>
                <a:schemeClr val="bg1">
                  <a:lumMod val="75000"/>
                </a:schemeClr>
              </a:solidFill>
            </a:ln>
          </c:spPr>
        </c:majorGridlines>
        <c:numFmt formatCode="General" sourceLinked="1"/>
        <c:tickLblPos val="nextTo"/>
        <c:crossAx val="117225344"/>
        <c:crosses val="autoZero"/>
        <c:crossBetween val="between"/>
      </c:valAx>
    </c:plotArea>
    <c:plotVisOnly val="1"/>
    <c:dispBlanksAs val="gap"/>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Agree</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58</c:v>
                </c:pt>
                <c:pt idx="1">
                  <c:v>62</c:v>
                </c:pt>
                <c:pt idx="2">
                  <c:v>57</c:v>
                </c:pt>
                <c:pt idx="3">
                  <c:v>57</c:v>
                </c:pt>
                <c:pt idx="4">
                  <c:v>57</c:v>
                </c:pt>
                <c:pt idx="5">
                  <c:v>59</c:v>
                </c:pt>
                <c:pt idx="6">
                  <c:v>59</c:v>
                </c:pt>
                <c:pt idx="7">
                  <c:v>56</c:v>
                </c:pt>
                <c:pt idx="8">
                  <c:v>67</c:v>
                </c:pt>
                <c:pt idx="9">
                  <c:v>55</c:v>
                </c:pt>
                <c:pt idx="10">
                  <c:v>56</c:v>
                </c:pt>
                <c:pt idx="11">
                  <c:v>69</c:v>
                </c:pt>
                <c:pt idx="12">
                  <c:v>60</c:v>
                </c:pt>
                <c:pt idx="13">
                  <c:v>55</c:v>
                </c:pt>
                <c:pt idx="14">
                  <c:v>62</c:v>
                </c:pt>
              </c:numCache>
            </c:numRef>
          </c:val>
        </c:ser>
        <c:ser>
          <c:idx val="1"/>
          <c:order val="1"/>
          <c:tx>
            <c:strRef>
              <c:f>Sheet1!$C$1</c:f>
              <c:strCache>
                <c:ptCount val="1"/>
                <c:pt idx="0">
                  <c:v>Disagree</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32</c:v>
                </c:pt>
                <c:pt idx="1">
                  <c:v>30</c:v>
                </c:pt>
                <c:pt idx="2">
                  <c:v>34</c:v>
                </c:pt>
                <c:pt idx="3">
                  <c:v>35</c:v>
                </c:pt>
                <c:pt idx="4">
                  <c:v>32</c:v>
                </c:pt>
                <c:pt idx="5">
                  <c:v>32</c:v>
                </c:pt>
                <c:pt idx="6">
                  <c:v>32</c:v>
                </c:pt>
                <c:pt idx="7">
                  <c:v>36</c:v>
                </c:pt>
                <c:pt idx="8">
                  <c:v>27</c:v>
                </c:pt>
                <c:pt idx="9">
                  <c:v>34</c:v>
                </c:pt>
                <c:pt idx="10">
                  <c:v>34</c:v>
                </c:pt>
                <c:pt idx="11">
                  <c:v>25</c:v>
                </c:pt>
                <c:pt idx="12">
                  <c:v>30</c:v>
                </c:pt>
                <c:pt idx="13">
                  <c:v>39</c:v>
                </c:pt>
                <c:pt idx="14">
                  <c:v>27</c:v>
                </c:pt>
              </c:numCache>
            </c:numRef>
          </c:val>
        </c:ser>
        <c:dLbls>
          <c:showVal val="1"/>
        </c:dLbls>
        <c:gapWidth val="75"/>
        <c:axId val="175276032"/>
        <c:axId val="175277568"/>
      </c:barChart>
      <c:catAx>
        <c:axId val="175276032"/>
        <c:scaling>
          <c:orientation val="minMax"/>
        </c:scaling>
        <c:axPos val="b"/>
        <c:majorTickMark val="none"/>
        <c:tickLblPos val="nextTo"/>
        <c:txPr>
          <a:bodyPr/>
          <a:lstStyle/>
          <a:p>
            <a:pPr>
              <a:defRPr sz="1400" b="1" baseline="0">
                <a:latin typeface="Calibri" pitchFamily="34" charset="0"/>
              </a:defRPr>
            </a:pPr>
            <a:endParaRPr lang="en-US"/>
          </a:p>
        </c:txPr>
        <c:crossAx val="175277568"/>
        <c:crosses val="autoZero"/>
        <c:auto val="1"/>
        <c:lblAlgn val="ctr"/>
        <c:lblOffset val="100"/>
      </c:catAx>
      <c:valAx>
        <c:axId val="175277568"/>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5276032"/>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Agree</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66</c:v>
                </c:pt>
                <c:pt idx="1">
                  <c:v>67</c:v>
                </c:pt>
                <c:pt idx="2">
                  <c:v>65</c:v>
                </c:pt>
                <c:pt idx="3">
                  <c:v>64</c:v>
                </c:pt>
                <c:pt idx="4">
                  <c:v>66</c:v>
                </c:pt>
                <c:pt idx="5">
                  <c:v>65</c:v>
                </c:pt>
                <c:pt idx="6">
                  <c:v>67</c:v>
                </c:pt>
                <c:pt idx="7">
                  <c:v>65</c:v>
                </c:pt>
                <c:pt idx="8">
                  <c:v>71</c:v>
                </c:pt>
                <c:pt idx="9">
                  <c:v>62</c:v>
                </c:pt>
                <c:pt idx="10">
                  <c:v>62</c:v>
                </c:pt>
                <c:pt idx="11">
                  <c:v>78</c:v>
                </c:pt>
                <c:pt idx="12">
                  <c:v>62</c:v>
                </c:pt>
                <c:pt idx="13">
                  <c:v>64</c:v>
                </c:pt>
                <c:pt idx="14">
                  <c:v>67</c:v>
                </c:pt>
              </c:numCache>
            </c:numRef>
          </c:val>
        </c:ser>
        <c:ser>
          <c:idx val="1"/>
          <c:order val="1"/>
          <c:tx>
            <c:strRef>
              <c:f>Sheet1!$C$1</c:f>
              <c:strCache>
                <c:ptCount val="1"/>
                <c:pt idx="0">
                  <c:v>Disagree</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24</c:v>
                </c:pt>
                <c:pt idx="1">
                  <c:v>26</c:v>
                </c:pt>
                <c:pt idx="2">
                  <c:v>23</c:v>
                </c:pt>
                <c:pt idx="3">
                  <c:v>25</c:v>
                </c:pt>
                <c:pt idx="4">
                  <c:v>22</c:v>
                </c:pt>
                <c:pt idx="5">
                  <c:v>25</c:v>
                </c:pt>
                <c:pt idx="6">
                  <c:v>24</c:v>
                </c:pt>
                <c:pt idx="7">
                  <c:v>24</c:v>
                </c:pt>
                <c:pt idx="8">
                  <c:v>20</c:v>
                </c:pt>
                <c:pt idx="9">
                  <c:v>31</c:v>
                </c:pt>
                <c:pt idx="10">
                  <c:v>26</c:v>
                </c:pt>
                <c:pt idx="11">
                  <c:v>17</c:v>
                </c:pt>
                <c:pt idx="12">
                  <c:v>28</c:v>
                </c:pt>
                <c:pt idx="13">
                  <c:v>27</c:v>
                </c:pt>
                <c:pt idx="14">
                  <c:v>21</c:v>
                </c:pt>
              </c:numCache>
            </c:numRef>
          </c:val>
        </c:ser>
        <c:dLbls>
          <c:showVal val="1"/>
        </c:dLbls>
        <c:gapWidth val="75"/>
        <c:axId val="175132672"/>
        <c:axId val="175134208"/>
      </c:barChart>
      <c:catAx>
        <c:axId val="175132672"/>
        <c:scaling>
          <c:orientation val="minMax"/>
        </c:scaling>
        <c:axPos val="b"/>
        <c:majorTickMark val="none"/>
        <c:tickLblPos val="nextTo"/>
        <c:txPr>
          <a:bodyPr/>
          <a:lstStyle/>
          <a:p>
            <a:pPr>
              <a:defRPr sz="1400" b="1" baseline="0">
                <a:latin typeface="Calibri" pitchFamily="34" charset="0"/>
              </a:defRPr>
            </a:pPr>
            <a:endParaRPr lang="en-US"/>
          </a:p>
        </c:txPr>
        <c:crossAx val="175134208"/>
        <c:crosses val="autoZero"/>
        <c:auto val="1"/>
        <c:lblAlgn val="ctr"/>
        <c:lblOffset val="100"/>
      </c:catAx>
      <c:valAx>
        <c:axId val="175134208"/>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5132672"/>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Agree</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59</c:v>
                </c:pt>
                <c:pt idx="1">
                  <c:v>57</c:v>
                </c:pt>
                <c:pt idx="2">
                  <c:v>60</c:v>
                </c:pt>
                <c:pt idx="3">
                  <c:v>62</c:v>
                </c:pt>
                <c:pt idx="4">
                  <c:v>59</c:v>
                </c:pt>
                <c:pt idx="5">
                  <c:v>59</c:v>
                </c:pt>
                <c:pt idx="6">
                  <c:v>57</c:v>
                </c:pt>
                <c:pt idx="7">
                  <c:v>64</c:v>
                </c:pt>
                <c:pt idx="8">
                  <c:v>58</c:v>
                </c:pt>
                <c:pt idx="9">
                  <c:v>62</c:v>
                </c:pt>
                <c:pt idx="10">
                  <c:v>60</c:v>
                </c:pt>
                <c:pt idx="11">
                  <c:v>60</c:v>
                </c:pt>
                <c:pt idx="12">
                  <c:v>57</c:v>
                </c:pt>
                <c:pt idx="13">
                  <c:v>64</c:v>
                </c:pt>
                <c:pt idx="14">
                  <c:v>55</c:v>
                </c:pt>
              </c:numCache>
            </c:numRef>
          </c:val>
        </c:ser>
        <c:ser>
          <c:idx val="1"/>
          <c:order val="1"/>
          <c:tx>
            <c:strRef>
              <c:f>Sheet1!$C$1</c:f>
              <c:strCache>
                <c:ptCount val="1"/>
                <c:pt idx="0">
                  <c:v>Disagree</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31</c:v>
                </c:pt>
                <c:pt idx="1">
                  <c:v>35</c:v>
                </c:pt>
                <c:pt idx="2">
                  <c:v>30</c:v>
                </c:pt>
                <c:pt idx="3">
                  <c:v>29</c:v>
                </c:pt>
                <c:pt idx="4">
                  <c:v>32</c:v>
                </c:pt>
                <c:pt idx="5">
                  <c:v>32</c:v>
                </c:pt>
                <c:pt idx="6">
                  <c:v>31</c:v>
                </c:pt>
                <c:pt idx="7">
                  <c:v>27</c:v>
                </c:pt>
                <c:pt idx="8">
                  <c:v>34</c:v>
                </c:pt>
                <c:pt idx="9">
                  <c:v>30</c:v>
                </c:pt>
                <c:pt idx="10">
                  <c:v>31</c:v>
                </c:pt>
                <c:pt idx="11">
                  <c:v>33</c:v>
                </c:pt>
                <c:pt idx="12">
                  <c:v>34</c:v>
                </c:pt>
                <c:pt idx="13">
                  <c:v>29</c:v>
                </c:pt>
                <c:pt idx="14">
                  <c:v>32</c:v>
                </c:pt>
              </c:numCache>
            </c:numRef>
          </c:val>
        </c:ser>
        <c:dLbls>
          <c:showVal val="1"/>
        </c:dLbls>
        <c:gapWidth val="75"/>
        <c:axId val="175654784"/>
        <c:axId val="175656320"/>
      </c:barChart>
      <c:catAx>
        <c:axId val="175654784"/>
        <c:scaling>
          <c:orientation val="minMax"/>
        </c:scaling>
        <c:axPos val="b"/>
        <c:majorTickMark val="none"/>
        <c:tickLblPos val="nextTo"/>
        <c:txPr>
          <a:bodyPr/>
          <a:lstStyle/>
          <a:p>
            <a:pPr>
              <a:defRPr sz="1400" b="1" baseline="0">
                <a:latin typeface="Calibri" pitchFamily="34" charset="0"/>
              </a:defRPr>
            </a:pPr>
            <a:endParaRPr lang="en-US"/>
          </a:p>
        </c:txPr>
        <c:crossAx val="175656320"/>
        <c:crosses val="autoZero"/>
        <c:auto val="1"/>
        <c:lblAlgn val="ctr"/>
        <c:lblOffset val="100"/>
      </c:catAx>
      <c:valAx>
        <c:axId val="175656320"/>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5654784"/>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Agree</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38</c:v>
                </c:pt>
                <c:pt idx="1">
                  <c:v>38</c:v>
                </c:pt>
                <c:pt idx="2">
                  <c:v>38</c:v>
                </c:pt>
                <c:pt idx="3">
                  <c:v>34</c:v>
                </c:pt>
                <c:pt idx="4">
                  <c:v>44</c:v>
                </c:pt>
                <c:pt idx="5">
                  <c:v>34</c:v>
                </c:pt>
                <c:pt idx="6">
                  <c:v>40</c:v>
                </c:pt>
                <c:pt idx="7">
                  <c:v>32</c:v>
                </c:pt>
                <c:pt idx="8">
                  <c:v>44</c:v>
                </c:pt>
                <c:pt idx="9">
                  <c:v>41</c:v>
                </c:pt>
                <c:pt idx="10">
                  <c:v>36</c:v>
                </c:pt>
                <c:pt idx="11">
                  <c:v>44</c:v>
                </c:pt>
                <c:pt idx="12">
                  <c:v>42</c:v>
                </c:pt>
                <c:pt idx="13">
                  <c:v>42</c:v>
                </c:pt>
                <c:pt idx="14">
                  <c:v>35</c:v>
                </c:pt>
              </c:numCache>
            </c:numRef>
          </c:val>
        </c:ser>
        <c:ser>
          <c:idx val="1"/>
          <c:order val="1"/>
          <c:tx>
            <c:strRef>
              <c:f>Sheet1!$C$1</c:f>
              <c:strCache>
                <c:ptCount val="1"/>
                <c:pt idx="0">
                  <c:v>Disagree</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56</c:v>
                </c:pt>
                <c:pt idx="1">
                  <c:v>58</c:v>
                </c:pt>
                <c:pt idx="2">
                  <c:v>55</c:v>
                </c:pt>
                <c:pt idx="3">
                  <c:v>59</c:v>
                </c:pt>
                <c:pt idx="4">
                  <c:v>52</c:v>
                </c:pt>
                <c:pt idx="5">
                  <c:v>59</c:v>
                </c:pt>
                <c:pt idx="6">
                  <c:v>57</c:v>
                </c:pt>
                <c:pt idx="7">
                  <c:v>63</c:v>
                </c:pt>
                <c:pt idx="8">
                  <c:v>50</c:v>
                </c:pt>
                <c:pt idx="9">
                  <c:v>56</c:v>
                </c:pt>
                <c:pt idx="10">
                  <c:v>59</c:v>
                </c:pt>
                <c:pt idx="11">
                  <c:v>50</c:v>
                </c:pt>
                <c:pt idx="12">
                  <c:v>50</c:v>
                </c:pt>
                <c:pt idx="13">
                  <c:v>54</c:v>
                </c:pt>
                <c:pt idx="14">
                  <c:v>58</c:v>
                </c:pt>
              </c:numCache>
            </c:numRef>
          </c:val>
        </c:ser>
        <c:dLbls>
          <c:showVal val="1"/>
        </c:dLbls>
        <c:gapWidth val="75"/>
        <c:axId val="175698688"/>
        <c:axId val="175700224"/>
      </c:barChart>
      <c:catAx>
        <c:axId val="175698688"/>
        <c:scaling>
          <c:orientation val="minMax"/>
        </c:scaling>
        <c:axPos val="b"/>
        <c:majorTickMark val="none"/>
        <c:tickLblPos val="nextTo"/>
        <c:txPr>
          <a:bodyPr/>
          <a:lstStyle/>
          <a:p>
            <a:pPr>
              <a:defRPr sz="1400" b="1" baseline="0">
                <a:latin typeface="Calibri" pitchFamily="34" charset="0"/>
              </a:defRPr>
            </a:pPr>
            <a:endParaRPr lang="en-US"/>
          </a:p>
        </c:txPr>
        <c:crossAx val="175700224"/>
        <c:crosses val="autoZero"/>
        <c:auto val="1"/>
        <c:lblAlgn val="ctr"/>
        <c:lblOffset val="100"/>
      </c:catAx>
      <c:valAx>
        <c:axId val="175700224"/>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5698688"/>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Agree</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30</c:v>
                </c:pt>
                <c:pt idx="1">
                  <c:v>33</c:v>
                </c:pt>
                <c:pt idx="2">
                  <c:v>28</c:v>
                </c:pt>
                <c:pt idx="3">
                  <c:v>31</c:v>
                </c:pt>
                <c:pt idx="4">
                  <c:v>32</c:v>
                </c:pt>
                <c:pt idx="5">
                  <c:v>28</c:v>
                </c:pt>
                <c:pt idx="6">
                  <c:v>29</c:v>
                </c:pt>
                <c:pt idx="7">
                  <c:v>31</c:v>
                </c:pt>
                <c:pt idx="8">
                  <c:v>35</c:v>
                </c:pt>
                <c:pt idx="9">
                  <c:v>26</c:v>
                </c:pt>
                <c:pt idx="10">
                  <c:v>26</c:v>
                </c:pt>
                <c:pt idx="11">
                  <c:v>42</c:v>
                </c:pt>
                <c:pt idx="12">
                  <c:v>37</c:v>
                </c:pt>
                <c:pt idx="13">
                  <c:v>39</c:v>
                </c:pt>
                <c:pt idx="14">
                  <c:v>22</c:v>
                </c:pt>
              </c:numCache>
            </c:numRef>
          </c:val>
        </c:ser>
        <c:ser>
          <c:idx val="1"/>
          <c:order val="1"/>
          <c:tx>
            <c:strRef>
              <c:f>Sheet1!$C$1</c:f>
              <c:strCache>
                <c:ptCount val="1"/>
                <c:pt idx="0">
                  <c:v>Disagree</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62</c:v>
                </c:pt>
                <c:pt idx="1">
                  <c:v>63</c:v>
                </c:pt>
                <c:pt idx="2">
                  <c:v>62</c:v>
                </c:pt>
                <c:pt idx="3">
                  <c:v>62</c:v>
                </c:pt>
                <c:pt idx="4">
                  <c:v>58</c:v>
                </c:pt>
                <c:pt idx="5">
                  <c:v>64</c:v>
                </c:pt>
                <c:pt idx="6">
                  <c:v>65</c:v>
                </c:pt>
                <c:pt idx="7">
                  <c:v>63</c:v>
                </c:pt>
                <c:pt idx="8">
                  <c:v>59</c:v>
                </c:pt>
                <c:pt idx="9">
                  <c:v>68</c:v>
                </c:pt>
                <c:pt idx="10">
                  <c:v>65</c:v>
                </c:pt>
                <c:pt idx="11">
                  <c:v>53</c:v>
                </c:pt>
                <c:pt idx="12">
                  <c:v>53</c:v>
                </c:pt>
                <c:pt idx="13">
                  <c:v>55</c:v>
                </c:pt>
                <c:pt idx="14">
                  <c:v>67</c:v>
                </c:pt>
              </c:numCache>
            </c:numRef>
          </c:val>
        </c:ser>
        <c:dLbls>
          <c:showVal val="1"/>
        </c:dLbls>
        <c:gapWidth val="75"/>
        <c:axId val="175714304"/>
        <c:axId val="175715840"/>
      </c:barChart>
      <c:catAx>
        <c:axId val="175714304"/>
        <c:scaling>
          <c:orientation val="minMax"/>
        </c:scaling>
        <c:axPos val="b"/>
        <c:majorTickMark val="none"/>
        <c:tickLblPos val="nextTo"/>
        <c:txPr>
          <a:bodyPr/>
          <a:lstStyle/>
          <a:p>
            <a:pPr>
              <a:defRPr sz="1400" b="1" baseline="0">
                <a:latin typeface="Calibri" pitchFamily="34" charset="0"/>
              </a:defRPr>
            </a:pPr>
            <a:endParaRPr lang="en-US"/>
          </a:p>
        </c:txPr>
        <c:crossAx val="175715840"/>
        <c:crosses val="autoZero"/>
        <c:auto val="1"/>
        <c:lblAlgn val="ctr"/>
        <c:lblOffset val="100"/>
      </c:catAx>
      <c:valAx>
        <c:axId val="175715840"/>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5714304"/>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Liberals/Far Left</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Sheet1!$A$2:$A$12</c:f>
              <c:strCache>
                <c:ptCount val="11"/>
                <c:pt idx="0">
                  <c:v>Total</c:v>
                </c:pt>
                <c:pt idx="1">
                  <c:v>Private</c:v>
                </c:pt>
                <c:pt idx="2">
                  <c:v>State</c:v>
                </c:pt>
                <c:pt idx="3">
                  <c:v>GOP</c:v>
                </c:pt>
                <c:pt idx="4">
                  <c:v>Dem.</c:v>
                </c:pt>
                <c:pt idx="5">
                  <c:v>Ind.</c:v>
                </c:pt>
                <c:pt idx="6">
                  <c:v>White</c:v>
                </c:pt>
                <c:pt idx="7">
                  <c:v>Black</c:v>
                </c:pt>
                <c:pt idx="8">
                  <c:v>Hisp.</c:v>
                </c:pt>
                <c:pt idx="9">
                  <c:v>Men</c:v>
                </c:pt>
                <c:pt idx="10">
                  <c:v>Wom.</c:v>
                </c:pt>
              </c:strCache>
            </c:strRef>
          </c:cat>
          <c:val>
            <c:numRef>
              <c:f>Sheet1!$B$2:$B$12</c:f>
              <c:numCache>
                <c:formatCode>General</c:formatCode>
                <c:ptCount val="11"/>
                <c:pt idx="0">
                  <c:v>15</c:v>
                </c:pt>
                <c:pt idx="1">
                  <c:v>19</c:v>
                </c:pt>
                <c:pt idx="2">
                  <c:v>13</c:v>
                </c:pt>
                <c:pt idx="3">
                  <c:v>36</c:v>
                </c:pt>
                <c:pt idx="4">
                  <c:v>9</c:v>
                </c:pt>
                <c:pt idx="5">
                  <c:v>9</c:v>
                </c:pt>
                <c:pt idx="6">
                  <c:v>18</c:v>
                </c:pt>
                <c:pt idx="7">
                  <c:v>14</c:v>
                </c:pt>
                <c:pt idx="8">
                  <c:v>10</c:v>
                </c:pt>
                <c:pt idx="9">
                  <c:v>20</c:v>
                </c:pt>
                <c:pt idx="10">
                  <c:v>11</c:v>
                </c:pt>
              </c:numCache>
            </c:numRef>
          </c:val>
        </c:ser>
        <c:ser>
          <c:idx val="1"/>
          <c:order val="1"/>
          <c:tx>
            <c:strRef>
              <c:f>Sheet1!$C$1</c:f>
              <c:strCache>
                <c:ptCount val="1"/>
                <c:pt idx="0">
                  <c:v>Conservatives/Far Right</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Sheet1!$A$2:$A$12</c:f>
              <c:strCache>
                <c:ptCount val="11"/>
                <c:pt idx="0">
                  <c:v>Total</c:v>
                </c:pt>
                <c:pt idx="1">
                  <c:v>Private</c:v>
                </c:pt>
                <c:pt idx="2">
                  <c:v>State</c:v>
                </c:pt>
                <c:pt idx="3">
                  <c:v>GOP</c:v>
                </c:pt>
                <c:pt idx="4">
                  <c:v>Dem.</c:v>
                </c:pt>
                <c:pt idx="5">
                  <c:v>Ind.</c:v>
                </c:pt>
                <c:pt idx="6">
                  <c:v>White</c:v>
                </c:pt>
                <c:pt idx="7">
                  <c:v>Black</c:v>
                </c:pt>
                <c:pt idx="8">
                  <c:v>Hisp.</c:v>
                </c:pt>
                <c:pt idx="9">
                  <c:v>Men</c:v>
                </c:pt>
                <c:pt idx="10">
                  <c:v>Wom.</c:v>
                </c:pt>
              </c:strCache>
            </c:strRef>
          </c:cat>
          <c:val>
            <c:numRef>
              <c:f>Sheet1!$C$2:$C$12</c:f>
              <c:numCache>
                <c:formatCode>General</c:formatCode>
                <c:ptCount val="11"/>
                <c:pt idx="0">
                  <c:v>31</c:v>
                </c:pt>
                <c:pt idx="1">
                  <c:v>32</c:v>
                </c:pt>
                <c:pt idx="2">
                  <c:v>30</c:v>
                </c:pt>
                <c:pt idx="3">
                  <c:v>15</c:v>
                </c:pt>
                <c:pt idx="4">
                  <c:v>49</c:v>
                </c:pt>
                <c:pt idx="5">
                  <c:v>28</c:v>
                </c:pt>
                <c:pt idx="6">
                  <c:v>29</c:v>
                </c:pt>
                <c:pt idx="7">
                  <c:v>31</c:v>
                </c:pt>
                <c:pt idx="8">
                  <c:v>40</c:v>
                </c:pt>
                <c:pt idx="9">
                  <c:v>26</c:v>
                </c:pt>
                <c:pt idx="10">
                  <c:v>35</c:v>
                </c:pt>
              </c:numCache>
            </c:numRef>
          </c:val>
        </c:ser>
        <c:ser>
          <c:idx val="2"/>
          <c:order val="2"/>
          <c:tx>
            <c:strRef>
              <c:f>Sheet1!$D$1</c:f>
              <c:strCache>
                <c:ptCount val="1"/>
                <c:pt idx="0">
                  <c:v>Both Equally</c:v>
                </c:pt>
              </c:strCache>
            </c:strRef>
          </c:tx>
          <c:spPr>
            <a:ln>
              <a:solidFill>
                <a:schemeClr val="tx1"/>
              </a:solidFill>
            </a:ln>
          </c:spPr>
          <c:dLbls>
            <c:txPr>
              <a:bodyPr/>
              <a:lstStyle/>
              <a:p>
                <a:pPr>
                  <a:defRPr sz="1600"/>
                </a:pPr>
                <a:endParaRPr lang="en-US"/>
              </a:p>
            </c:txPr>
            <c:showVal val="1"/>
          </c:dLbls>
          <c:cat>
            <c:strRef>
              <c:f>Sheet1!$A$2:$A$12</c:f>
              <c:strCache>
                <c:ptCount val="11"/>
                <c:pt idx="0">
                  <c:v>Total</c:v>
                </c:pt>
                <c:pt idx="1">
                  <c:v>Private</c:v>
                </c:pt>
                <c:pt idx="2">
                  <c:v>State</c:v>
                </c:pt>
                <c:pt idx="3">
                  <c:v>GOP</c:v>
                </c:pt>
                <c:pt idx="4">
                  <c:v>Dem.</c:v>
                </c:pt>
                <c:pt idx="5">
                  <c:v>Ind.</c:v>
                </c:pt>
                <c:pt idx="6">
                  <c:v>White</c:v>
                </c:pt>
                <c:pt idx="7">
                  <c:v>Black</c:v>
                </c:pt>
                <c:pt idx="8">
                  <c:v>Hisp.</c:v>
                </c:pt>
                <c:pt idx="9">
                  <c:v>Men</c:v>
                </c:pt>
                <c:pt idx="10">
                  <c:v>Wom.</c:v>
                </c:pt>
              </c:strCache>
            </c:strRef>
          </c:cat>
          <c:val>
            <c:numRef>
              <c:f>Sheet1!$D$2:$D$12</c:f>
              <c:numCache>
                <c:formatCode>General</c:formatCode>
                <c:ptCount val="11"/>
                <c:pt idx="0">
                  <c:v>47</c:v>
                </c:pt>
                <c:pt idx="1">
                  <c:v>45</c:v>
                </c:pt>
                <c:pt idx="2">
                  <c:v>48</c:v>
                </c:pt>
                <c:pt idx="3">
                  <c:v>47</c:v>
                </c:pt>
                <c:pt idx="4">
                  <c:v>36</c:v>
                </c:pt>
                <c:pt idx="5">
                  <c:v>58</c:v>
                </c:pt>
                <c:pt idx="6">
                  <c:v>48</c:v>
                </c:pt>
                <c:pt idx="7">
                  <c:v>44</c:v>
                </c:pt>
                <c:pt idx="8">
                  <c:v>41</c:v>
                </c:pt>
                <c:pt idx="9">
                  <c:v>49</c:v>
                </c:pt>
                <c:pt idx="10">
                  <c:v>46</c:v>
                </c:pt>
              </c:numCache>
            </c:numRef>
          </c:val>
        </c:ser>
        <c:dLbls>
          <c:showVal val="1"/>
        </c:dLbls>
        <c:gapWidth val="75"/>
        <c:axId val="175874048"/>
        <c:axId val="175875584"/>
      </c:barChart>
      <c:catAx>
        <c:axId val="175874048"/>
        <c:scaling>
          <c:orientation val="minMax"/>
        </c:scaling>
        <c:axPos val="b"/>
        <c:majorTickMark val="none"/>
        <c:tickLblPos val="nextTo"/>
        <c:txPr>
          <a:bodyPr/>
          <a:lstStyle/>
          <a:p>
            <a:pPr>
              <a:defRPr sz="1400" b="1" baseline="0">
                <a:latin typeface="Calibri" pitchFamily="34" charset="0"/>
              </a:defRPr>
            </a:pPr>
            <a:endParaRPr lang="en-US"/>
          </a:p>
        </c:txPr>
        <c:crossAx val="175875584"/>
        <c:crosses val="autoZero"/>
        <c:auto val="1"/>
        <c:lblAlgn val="ctr"/>
        <c:lblOffset val="100"/>
      </c:catAx>
      <c:valAx>
        <c:axId val="175875584"/>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5874048"/>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More Tolerant Liberal</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Sheet1!$A$2:$A$12</c:f>
              <c:strCache>
                <c:ptCount val="11"/>
                <c:pt idx="0">
                  <c:v>Total</c:v>
                </c:pt>
                <c:pt idx="1">
                  <c:v>Private</c:v>
                </c:pt>
                <c:pt idx="2">
                  <c:v>State</c:v>
                </c:pt>
                <c:pt idx="3">
                  <c:v>GOP</c:v>
                </c:pt>
                <c:pt idx="4">
                  <c:v>Dem.</c:v>
                </c:pt>
                <c:pt idx="5">
                  <c:v>Ind.</c:v>
                </c:pt>
                <c:pt idx="6">
                  <c:v>White</c:v>
                </c:pt>
                <c:pt idx="7">
                  <c:v>Black</c:v>
                </c:pt>
                <c:pt idx="8">
                  <c:v>Hisp.</c:v>
                </c:pt>
                <c:pt idx="9">
                  <c:v>Men</c:v>
                </c:pt>
                <c:pt idx="10">
                  <c:v>Wom.</c:v>
                </c:pt>
              </c:strCache>
            </c:strRef>
          </c:cat>
          <c:val>
            <c:numRef>
              <c:f>Sheet1!$B$2:$B$12</c:f>
              <c:numCache>
                <c:formatCode>General</c:formatCode>
                <c:ptCount val="11"/>
                <c:pt idx="0">
                  <c:v>42</c:v>
                </c:pt>
                <c:pt idx="1">
                  <c:v>43</c:v>
                </c:pt>
                <c:pt idx="2">
                  <c:v>42</c:v>
                </c:pt>
                <c:pt idx="3">
                  <c:v>38</c:v>
                </c:pt>
                <c:pt idx="4">
                  <c:v>49</c:v>
                </c:pt>
                <c:pt idx="5">
                  <c:v>44</c:v>
                </c:pt>
                <c:pt idx="6">
                  <c:v>42</c:v>
                </c:pt>
                <c:pt idx="7">
                  <c:v>33</c:v>
                </c:pt>
                <c:pt idx="8">
                  <c:v>48</c:v>
                </c:pt>
                <c:pt idx="9">
                  <c:v>41</c:v>
                </c:pt>
                <c:pt idx="10">
                  <c:v>43</c:v>
                </c:pt>
              </c:numCache>
            </c:numRef>
          </c:val>
        </c:ser>
        <c:ser>
          <c:idx val="1"/>
          <c:order val="1"/>
          <c:tx>
            <c:strRef>
              <c:f>Sheet1!$C$1</c:f>
              <c:strCache>
                <c:ptCount val="1"/>
                <c:pt idx="0">
                  <c:v>More Tolerant Conservative</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Sheet1!$A$2:$A$12</c:f>
              <c:strCache>
                <c:ptCount val="11"/>
                <c:pt idx="0">
                  <c:v>Total</c:v>
                </c:pt>
                <c:pt idx="1">
                  <c:v>Private</c:v>
                </c:pt>
                <c:pt idx="2">
                  <c:v>State</c:v>
                </c:pt>
                <c:pt idx="3">
                  <c:v>GOP</c:v>
                </c:pt>
                <c:pt idx="4">
                  <c:v>Dem.</c:v>
                </c:pt>
                <c:pt idx="5">
                  <c:v>Ind.</c:v>
                </c:pt>
                <c:pt idx="6">
                  <c:v>White</c:v>
                </c:pt>
                <c:pt idx="7">
                  <c:v>Black</c:v>
                </c:pt>
                <c:pt idx="8">
                  <c:v>Hisp.</c:v>
                </c:pt>
                <c:pt idx="9">
                  <c:v>Men</c:v>
                </c:pt>
                <c:pt idx="10">
                  <c:v>Wom.</c:v>
                </c:pt>
              </c:strCache>
            </c:strRef>
          </c:cat>
          <c:val>
            <c:numRef>
              <c:f>Sheet1!$C$2:$C$12</c:f>
              <c:numCache>
                <c:formatCode>General</c:formatCode>
                <c:ptCount val="11"/>
                <c:pt idx="0">
                  <c:v>17</c:v>
                </c:pt>
                <c:pt idx="1">
                  <c:v>20</c:v>
                </c:pt>
                <c:pt idx="2">
                  <c:v>16</c:v>
                </c:pt>
                <c:pt idx="3">
                  <c:v>25</c:v>
                </c:pt>
                <c:pt idx="4">
                  <c:v>15</c:v>
                </c:pt>
                <c:pt idx="5">
                  <c:v>14</c:v>
                </c:pt>
                <c:pt idx="6">
                  <c:v>17</c:v>
                </c:pt>
                <c:pt idx="7">
                  <c:v>20</c:v>
                </c:pt>
                <c:pt idx="8">
                  <c:v>17</c:v>
                </c:pt>
                <c:pt idx="9">
                  <c:v>20</c:v>
                </c:pt>
                <c:pt idx="10">
                  <c:v>15</c:v>
                </c:pt>
              </c:numCache>
            </c:numRef>
          </c:val>
        </c:ser>
        <c:ser>
          <c:idx val="2"/>
          <c:order val="2"/>
          <c:tx>
            <c:strRef>
              <c:f>Sheet1!$D$1</c:f>
              <c:strCache>
                <c:ptCount val="1"/>
                <c:pt idx="0">
                  <c:v>Equally Tolerant</c:v>
                </c:pt>
              </c:strCache>
            </c:strRef>
          </c:tx>
          <c:spPr>
            <a:ln>
              <a:solidFill>
                <a:schemeClr val="tx1"/>
              </a:solidFill>
            </a:ln>
          </c:spPr>
          <c:dLbls>
            <c:txPr>
              <a:bodyPr/>
              <a:lstStyle/>
              <a:p>
                <a:pPr>
                  <a:defRPr sz="1600"/>
                </a:pPr>
                <a:endParaRPr lang="en-US"/>
              </a:p>
            </c:txPr>
            <c:showVal val="1"/>
          </c:dLbls>
          <c:cat>
            <c:strRef>
              <c:f>Sheet1!$A$2:$A$12</c:f>
              <c:strCache>
                <c:ptCount val="11"/>
                <c:pt idx="0">
                  <c:v>Total</c:v>
                </c:pt>
                <c:pt idx="1">
                  <c:v>Private</c:v>
                </c:pt>
                <c:pt idx="2">
                  <c:v>State</c:v>
                </c:pt>
                <c:pt idx="3">
                  <c:v>GOP</c:v>
                </c:pt>
                <c:pt idx="4">
                  <c:v>Dem.</c:v>
                </c:pt>
                <c:pt idx="5">
                  <c:v>Ind.</c:v>
                </c:pt>
                <c:pt idx="6">
                  <c:v>White</c:v>
                </c:pt>
                <c:pt idx="7">
                  <c:v>Black</c:v>
                </c:pt>
                <c:pt idx="8">
                  <c:v>Hisp.</c:v>
                </c:pt>
                <c:pt idx="9">
                  <c:v>Men</c:v>
                </c:pt>
                <c:pt idx="10">
                  <c:v>Wom.</c:v>
                </c:pt>
              </c:strCache>
            </c:strRef>
          </c:cat>
          <c:val>
            <c:numRef>
              <c:f>Sheet1!$D$2:$D$12</c:f>
              <c:numCache>
                <c:formatCode>General</c:formatCode>
                <c:ptCount val="11"/>
                <c:pt idx="0">
                  <c:v>35</c:v>
                </c:pt>
                <c:pt idx="1">
                  <c:v>31</c:v>
                </c:pt>
                <c:pt idx="2">
                  <c:v>37</c:v>
                </c:pt>
                <c:pt idx="3">
                  <c:v>33</c:v>
                </c:pt>
                <c:pt idx="4">
                  <c:v>31</c:v>
                </c:pt>
                <c:pt idx="5">
                  <c:v>39</c:v>
                </c:pt>
                <c:pt idx="6">
                  <c:v>35</c:v>
                </c:pt>
                <c:pt idx="7">
                  <c:v>41</c:v>
                </c:pt>
                <c:pt idx="8">
                  <c:v>31</c:v>
                </c:pt>
                <c:pt idx="9">
                  <c:v>36</c:v>
                </c:pt>
                <c:pt idx="10">
                  <c:v>35</c:v>
                </c:pt>
              </c:numCache>
            </c:numRef>
          </c:val>
        </c:ser>
        <c:dLbls>
          <c:showVal val="1"/>
        </c:dLbls>
        <c:gapWidth val="75"/>
        <c:axId val="175899776"/>
        <c:axId val="175901312"/>
      </c:barChart>
      <c:catAx>
        <c:axId val="175899776"/>
        <c:scaling>
          <c:orientation val="minMax"/>
        </c:scaling>
        <c:axPos val="b"/>
        <c:majorTickMark val="none"/>
        <c:tickLblPos val="nextTo"/>
        <c:txPr>
          <a:bodyPr/>
          <a:lstStyle/>
          <a:p>
            <a:pPr>
              <a:defRPr sz="1400" b="1" baseline="0">
                <a:latin typeface="Calibri" pitchFamily="34" charset="0"/>
              </a:defRPr>
            </a:pPr>
            <a:endParaRPr lang="en-US"/>
          </a:p>
        </c:txPr>
        <c:crossAx val="175901312"/>
        <c:crosses val="autoZero"/>
        <c:auto val="1"/>
        <c:lblAlgn val="ctr"/>
        <c:lblOffset val="100"/>
      </c:catAx>
      <c:valAx>
        <c:axId val="175901312"/>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5899776"/>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Often</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44</c:v>
                </c:pt>
                <c:pt idx="1">
                  <c:v>43</c:v>
                </c:pt>
                <c:pt idx="2">
                  <c:v>45</c:v>
                </c:pt>
                <c:pt idx="3">
                  <c:v>42</c:v>
                </c:pt>
                <c:pt idx="4">
                  <c:v>48</c:v>
                </c:pt>
                <c:pt idx="5">
                  <c:v>40</c:v>
                </c:pt>
                <c:pt idx="6">
                  <c:v>46</c:v>
                </c:pt>
                <c:pt idx="7">
                  <c:v>61</c:v>
                </c:pt>
                <c:pt idx="8">
                  <c:v>37</c:v>
                </c:pt>
                <c:pt idx="9">
                  <c:v>44</c:v>
                </c:pt>
                <c:pt idx="10">
                  <c:v>47</c:v>
                </c:pt>
                <c:pt idx="11">
                  <c:v>44</c:v>
                </c:pt>
                <c:pt idx="12">
                  <c:v>37</c:v>
                </c:pt>
                <c:pt idx="13">
                  <c:v>51</c:v>
                </c:pt>
                <c:pt idx="14">
                  <c:v>39</c:v>
                </c:pt>
              </c:numCache>
            </c:numRef>
          </c:val>
        </c:ser>
        <c:ser>
          <c:idx val="1"/>
          <c:order val="1"/>
          <c:tx>
            <c:strRef>
              <c:f>Sheet1!$C$1</c:f>
              <c:strCache>
                <c:ptCount val="1"/>
                <c:pt idx="0">
                  <c:v>Not Often</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53</c:v>
                </c:pt>
                <c:pt idx="1">
                  <c:v>53</c:v>
                </c:pt>
                <c:pt idx="2">
                  <c:v>53</c:v>
                </c:pt>
                <c:pt idx="3">
                  <c:v>54</c:v>
                </c:pt>
                <c:pt idx="4">
                  <c:v>48</c:v>
                </c:pt>
                <c:pt idx="5">
                  <c:v>58</c:v>
                </c:pt>
                <c:pt idx="6">
                  <c:v>52</c:v>
                </c:pt>
                <c:pt idx="7">
                  <c:v>38</c:v>
                </c:pt>
                <c:pt idx="8">
                  <c:v>60</c:v>
                </c:pt>
                <c:pt idx="9">
                  <c:v>53</c:v>
                </c:pt>
                <c:pt idx="10">
                  <c:v>51</c:v>
                </c:pt>
                <c:pt idx="11">
                  <c:v>54</c:v>
                </c:pt>
                <c:pt idx="12">
                  <c:v>59</c:v>
                </c:pt>
                <c:pt idx="13">
                  <c:v>47</c:v>
                </c:pt>
                <c:pt idx="14">
                  <c:v>58</c:v>
                </c:pt>
              </c:numCache>
            </c:numRef>
          </c:val>
        </c:ser>
        <c:dLbls>
          <c:showVal val="1"/>
        </c:dLbls>
        <c:gapWidth val="75"/>
        <c:axId val="176095616"/>
        <c:axId val="176097152"/>
      </c:barChart>
      <c:catAx>
        <c:axId val="176095616"/>
        <c:scaling>
          <c:orientation val="minMax"/>
        </c:scaling>
        <c:axPos val="b"/>
        <c:majorTickMark val="none"/>
        <c:tickLblPos val="nextTo"/>
        <c:txPr>
          <a:bodyPr/>
          <a:lstStyle/>
          <a:p>
            <a:pPr>
              <a:defRPr sz="1400" b="1" baseline="0">
                <a:latin typeface="Calibri" pitchFamily="34" charset="0"/>
              </a:defRPr>
            </a:pPr>
            <a:endParaRPr lang="en-US"/>
          </a:p>
        </c:txPr>
        <c:crossAx val="176097152"/>
        <c:crosses val="autoZero"/>
        <c:auto val="1"/>
        <c:lblAlgn val="ctr"/>
        <c:lblOffset val="100"/>
      </c:catAx>
      <c:valAx>
        <c:axId val="176097152"/>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6095616"/>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Often</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45</c:v>
                </c:pt>
                <c:pt idx="1">
                  <c:v>44</c:v>
                </c:pt>
                <c:pt idx="2">
                  <c:v>45</c:v>
                </c:pt>
                <c:pt idx="3">
                  <c:v>43</c:v>
                </c:pt>
                <c:pt idx="4">
                  <c:v>46</c:v>
                </c:pt>
                <c:pt idx="5">
                  <c:v>46</c:v>
                </c:pt>
                <c:pt idx="6">
                  <c:v>44</c:v>
                </c:pt>
                <c:pt idx="7">
                  <c:v>58</c:v>
                </c:pt>
                <c:pt idx="8">
                  <c:v>39</c:v>
                </c:pt>
                <c:pt idx="9">
                  <c:v>46</c:v>
                </c:pt>
                <c:pt idx="10">
                  <c:v>48</c:v>
                </c:pt>
                <c:pt idx="11">
                  <c:v>41</c:v>
                </c:pt>
                <c:pt idx="12">
                  <c:v>36</c:v>
                </c:pt>
                <c:pt idx="13">
                  <c:v>49</c:v>
                </c:pt>
                <c:pt idx="14">
                  <c:v>41</c:v>
                </c:pt>
              </c:numCache>
            </c:numRef>
          </c:val>
        </c:ser>
        <c:ser>
          <c:idx val="1"/>
          <c:order val="1"/>
          <c:tx>
            <c:strRef>
              <c:f>Sheet1!$C$1</c:f>
              <c:strCache>
                <c:ptCount val="1"/>
                <c:pt idx="0">
                  <c:v>Not Often</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52</c:v>
                </c:pt>
                <c:pt idx="1">
                  <c:v>53</c:v>
                </c:pt>
                <c:pt idx="2">
                  <c:v>52</c:v>
                </c:pt>
                <c:pt idx="3">
                  <c:v>54</c:v>
                </c:pt>
                <c:pt idx="4">
                  <c:v>51</c:v>
                </c:pt>
                <c:pt idx="5">
                  <c:v>50</c:v>
                </c:pt>
                <c:pt idx="6">
                  <c:v>54</c:v>
                </c:pt>
                <c:pt idx="7">
                  <c:v>41</c:v>
                </c:pt>
                <c:pt idx="8">
                  <c:v>59</c:v>
                </c:pt>
                <c:pt idx="9">
                  <c:v>50</c:v>
                </c:pt>
                <c:pt idx="10">
                  <c:v>50</c:v>
                </c:pt>
                <c:pt idx="11">
                  <c:v>55</c:v>
                </c:pt>
                <c:pt idx="12">
                  <c:v>61</c:v>
                </c:pt>
                <c:pt idx="13">
                  <c:v>48</c:v>
                </c:pt>
                <c:pt idx="14">
                  <c:v>56</c:v>
                </c:pt>
              </c:numCache>
            </c:numRef>
          </c:val>
        </c:ser>
        <c:dLbls>
          <c:showVal val="1"/>
        </c:dLbls>
        <c:gapWidth val="75"/>
        <c:axId val="176161920"/>
        <c:axId val="176163456"/>
      </c:barChart>
      <c:catAx>
        <c:axId val="176161920"/>
        <c:scaling>
          <c:orientation val="minMax"/>
        </c:scaling>
        <c:axPos val="b"/>
        <c:majorTickMark val="none"/>
        <c:tickLblPos val="nextTo"/>
        <c:txPr>
          <a:bodyPr/>
          <a:lstStyle/>
          <a:p>
            <a:pPr>
              <a:defRPr sz="1400" b="1" baseline="0">
                <a:latin typeface="Calibri" pitchFamily="34" charset="0"/>
              </a:defRPr>
            </a:pPr>
            <a:endParaRPr lang="en-US"/>
          </a:p>
        </c:txPr>
        <c:crossAx val="176163456"/>
        <c:crosses val="autoZero"/>
        <c:auto val="1"/>
        <c:lblAlgn val="ctr"/>
        <c:lblOffset val="100"/>
      </c:catAx>
      <c:valAx>
        <c:axId val="176163456"/>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6161920"/>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Often</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37</c:v>
                </c:pt>
                <c:pt idx="1">
                  <c:v>40</c:v>
                </c:pt>
                <c:pt idx="2">
                  <c:v>35</c:v>
                </c:pt>
                <c:pt idx="3">
                  <c:v>33</c:v>
                </c:pt>
                <c:pt idx="4">
                  <c:v>36</c:v>
                </c:pt>
                <c:pt idx="5">
                  <c:v>40</c:v>
                </c:pt>
                <c:pt idx="6">
                  <c:v>37</c:v>
                </c:pt>
                <c:pt idx="7">
                  <c:v>52</c:v>
                </c:pt>
                <c:pt idx="8">
                  <c:v>32</c:v>
                </c:pt>
                <c:pt idx="9">
                  <c:v>33</c:v>
                </c:pt>
                <c:pt idx="10">
                  <c:v>37</c:v>
                </c:pt>
                <c:pt idx="11">
                  <c:v>36</c:v>
                </c:pt>
                <c:pt idx="12">
                  <c:v>30</c:v>
                </c:pt>
                <c:pt idx="13">
                  <c:v>44</c:v>
                </c:pt>
                <c:pt idx="14">
                  <c:v>31</c:v>
                </c:pt>
              </c:numCache>
            </c:numRef>
          </c:val>
        </c:ser>
        <c:ser>
          <c:idx val="1"/>
          <c:order val="1"/>
          <c:tx>
            <c:strRef>
              <c:f>Sheet1!$C$1</c:f>
              <c:strCache>
                <c:ptCount val="1"/>
                <c:pt idx="0">
                  <c:v>Not Often</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60</c:v>
                </c:pt>
                <c:pt idx="1">
                  <c:v>58</c:v>
                </c:pt>
                <c:pt idx="2">
                  <c:v>61</c:v>
                </c:pt>
                <c:pt idx="3">
                  <c:v>65</c:v>
                </c:pt>
                <c:pt idx="4">
                  <c:v>60</c:v>
                </c:pt>
                <c:pt idx="5">
                  <c:v>56</c:v>
                </c:pt>
                <c:pt idx="6">
                  <c:v>59</c:v>
                </c:pt>
                <c:pt idx="7">
                  <c:v>47</c:v>
                </c:pt>
                <c:pt idx="8">
                  <c:v>65</c:v>
                </c:pt>
                <c:pt idx="9">
                  <c:v>62</c:v>
                </c:pt>
                <c:pt idx="10">
                  <c:v>60</c:v>
                </c:pt>
                <c:pt idx="11">
                  <c:v>61</c:v>
                </c:pt>
                <c:pt idx="12">
                  <c:v>66</c:v>
                </c:pt>
                <c:pt idx="13">
                  <c:v>53</c:v>
                </c:pt>
                <c:pt idx="14">
                  <c:v>65</c:v>
                </c:pt>
              </c:numCache>
            </c:numRef>
          </c:val>
        </c:ser>
        <c:dLbls>
          <c:showVal val="1"/>
        </c:dLbls>
        <c:gapWidth val="75"/>
        <c:axId val="176367488"/>
        <c:axId val="176369024"/>
      </c:barChart>
      <c:catAx>
        <c:axId val="176367488"/>
        <c:scaling>
          <c:orientation val="minMax"/>
        </c:scaling>
        <c:axPos val="b"/>
        <c:majorTickMark val="none"/>
        <c:tickLblPos val="nextTo"/>
        <c:txPr>
          <a:bodyPr/>
          <a:lstStyle/>
          <a:p>
            <a:pPr>
              <a:defRPr sz="1400" b="1" baseline="0">
                <a:latin typeface="Calibri" pitchFamily="34" charset="0"/>
              </a:defRPr>
            </a:pPr>
            <a:endParaRPr lang="en-US"/>
          </a:p>
        </c:txPr>
        <c:crossAx val="176369024"/>
        <c:crosses val="autoZero"/>
        <c:auto val="1"/>
        <c:lblAlgn val="ctr"/>
        <c:lblOffset val="100"/>
      </c:catAx>
      <c:valAx>
        <c:axId val="176369024"/>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6367488"/>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First Amendment</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83</c:v>
                </c:pt>
                <c:pt idx="1">
                  <c:v>81</c:v>
                </c:pt>
                <c:pt idx="2">
                  <c:v>84</c:v>
                </c:pt>
                <c:pt idx="3">
                  <c:v>81</c:v>
                </c:pt>
                <c:pt idx="4">
                  <c:v>83</c:v>
                </c:pt>
                <c:pt idx="5">
                  <c:v>85</c:v>
                </c:pt>
                <c:pt idx="6">
                  <c:v>82</c:v>
                </c:pt>
                <c:pt idx="7">
                  <c:v>85</c:v>
                </c:pt>
                <c:pt idx="8">
                  <c:v>80</c:v>
                </c:pt>
                <c:pt idx="9">
                  <c:v>85</c:v>
                </c:pt>
                <c:pt idx="10">
                  <c:v>85</c:v>
                </c:pt>
                <c:pt idx="11">
                  <c:v>74</c:v>
                </c:pt>
                <c:pt idx="12">
                  <c:v>82</c:v>
                </c:pt>
                <c:pt idx="13">
                  <c:v>84</c:v>
                </c:pt>
                <c:pt idx="14">
                  <c:v>82</c:v>
                </c:pt>
              </c:numCache>
            </c:numRef>
          </c:val>
        </c:ser>
        <c:ser>
          <c:idx val="1"/>
          <c:order val="1"/>
          <c:tx>
            <c:strRef>
              <c:f>Sheet1!$C$1</c:f>
              <c:strCache>
                <c:ptCount val="1"/>
                <c:pt idx="0">
                  <c:v>All Other Responses</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17</c:v>
                </c:pt>
                <c:pt idx="1">
                  <c:v>19</c:v>
                </c:pt>
                <c:pt idx="2">
                  <c:v>16</c:v>
                </c:pt>
                <c:pt idx="3">
                  <c:v>19</c:v>
                </c:pt>
                <c:pt idx="4">
                  <c:v>17</c:v>
                </c:pt>
                <c:pt idx="5">
                  <c:v>15</c:v>
                </c:pt>
                <c:pt idx="6">
                  <c:v>18</c:v>
                </c:pt>
                <c:pt idx="7">
                  <c:v>15</c:v>
                </c:pt>
                <c:pt idx="8">
                  <c:v>20</c:v>
                </c:pt>
                <c:pt idx="9">
                  <c:v>15</c:v>
                </c:pt>
                <c:pt idx="10">
                  <c:v>15</c:v>
                </c:pt>
                <c:pt idx="11">
                  <c:v>26</c:v>
                </c:pt>
                <c:pt idx="12">
                  <c:v>18</c:v>
                </c:pt>
                <c:pt idx="13">
                  <c:v>17</c:v>
                </c:pt>
                <c:pt idx="14">
                  <c:v>18</c:v>
                </c:pt>
              </c:numCache>
            </c:numRef>
          </c:val>
        </c:ser>
        <c:dLbls>
          <c:showVal val="1"/>
        </c:dLbls>
        <c:gapWidth val="75"/>
        <c:axId val="171784448"/>
        <c:axId val="171786240"/>
      </c:barChart>
      <c:catAx>
        <c:axId val="171784448"/>
        <c:scaling>
          <c:orientation val="minMax"/>
        </c:scaling>
        <c:axPos val="b"/>
        <c:majorTickMark val="none"/>
        <c:tickLblPos val="nextTo"/>
        <c:txPr>
          <a:bodyPr/>
          <a:lstStyle/>
          <a:p>
            <a:pPr>
              <a:defRPr sz="1400" b="1" baseline="0">
                <a:latin typeface="Calibri" pitchFamily="34" charset="0"/>
              </a:defRPr>
            </a:pPr>
            <a:endParaRPr lang="en-US"/>
          </a:p>
        </c:txPr>
        <c:crossAx val="171786240"/>
        <c:crosses val="autoZero"/>
        <c:auto val="1"/>
        <c:lblAlgn val="ctr"/>
        <c:lblOffset val="100"/>
      </c:catAx>
      <c:valAx>
        <c:axId val="171786240"/>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1784448"/>
        <c:crosses val="autoZero"/>
        <c:crossBetween val="between"/>
      </c:valAx>
    </c:plotArea>
    <c:legend>
      <c:legendPos val="b"/>
      <c:layout/>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Often</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44</c:v>
                </c:pt>
                <c:pt idx="1">
                  <c:v>44</c:v>
                </c:pt>
                <c:pt idx="2">
                  <c:v>44</c:v>
                </c:pt>
                <c:pt idx="3">
                  <c:v>47</c:v>
                </c:pt>
                <c:pt idx="4">
                  <c:v>42</c:v>
                </c:pt>
                <c:pt idx="5">
                  <c:v>47</c:v>
                </c:pt>
                <c:pt idx="6">
                  <c:v>40</c:v>
                </c:pt>
                <c:pt idx="7">
                  <c:v>53</c:v>
                </c:pt>
                <c:pt idx="8">
                  <c:v>40</c:v>
                </c:pt>
                <c:pt idx="9">
                  <c:v>48</c:v>
                </c:pt>
                <c:pt idx="10">
                  <c:v>48</c:v>
                </c:pt>
                <c:pt idx="11">
                  <c:v>38</c:v>
                </c:pt>
                <c:pt idx="12">
                  <c:v>34</c:v>
                </c:pt>
                <c:pt idx="13">
                  <c:v>49</c:v>
                </c:pt>
                <c:pt idx="14">
                  <c:v>39</c:v>
                </c:pt>
              </c:numCache>
            </c:numRef>
          </c:val>
        </c:ser>
        <c:ser>
          <c:idx val="1"/>
          <c:order val="1"/>
          <c:tx>
            <c:strRef>
              <c:f>Sheet1!$C$1</c:f>
              <c:strCache>
                <c:ptCount val="1"/>
                <c:pt idx="0">
                  <c:v>Not Often</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53</c:v>
                </c:pt>
                <c:pt idx="1">
                  <c:v>54</c:v>
                </c:pt>
                <c:pt idx="2">
                  <c:v>53</c:v>
                </c:pt>
                <c:pt idx="3">
                  <c:v>50</c:v>
                </c:pt>
                <c:pt idx="4">
                  <c:v>54</c:v>
                </c:pt>
                <c:pt idx="5">
                  <c:v>51</c:v>
                </c:pt>
                <c:pt idx="6">
                  <c:v>57</c:v>
                </c:pt>
                <c:pt idx="7">
                  <c:v>45</c:v>
                </c:pt>
                <c:pt idx="8">
                  <c:v>58</c:v>
                </c:pt>
                <c:pt idx="9">
                  <c:v>50</c:v>
                </c:pt>
                <c:pt idx="10">
                  <c:v>50</c:v>
                </c:pt>
                <c:pt idx="11">
                  <c:v>60</c:v>
                </c:pt>
                <c:pt idx="12">
                  <c:v>63</c:v>
                </c:pt>
                <c:pt idx="13">
                  <c:v>49</c:v>
                </c:pt>
                <c:pt idx="14">
                  <c:v>57</c:v>
                </c:pt>
              </c:numCache>
            </c:numRef>
          </c:val>
        </c:ser>
        <c:dLbls>
          <c:showVal val="1"/>
        </c:dLbls>
        <c:gapWidth val="75"/>
        <c:axId val="176297856"/>
        <c:axId val="176299392"/>
      </c:barChart>
      <c:catAx>
        <c:axId val="176297856"/>
        <c:scaling>
          <c:orientation val="minMax"/>
        </c:scaling>
        <c:axPos val="b"/>
        <c:majorTickMark val="none"/>
        <c:tickLblPos val="nextTo"/>
        <c:txPr>
          <a:bodyPr/>
          <a:lstStyle/>
          <a:p>
            <a:pPr>
              <a:defRPr sz="1400" b="1" baseline="0">
                <a:latin typeface="Calibri" pitchFamily="34" charset="0"/>
              </a:defRPr>
            </a:pPr>
            <a:endParaRPr lang="en-US"/>
          </a:p>
        </c:txPr>
        <c:crossAx val="176299392"/>
        <c:crosses val="autoZero"/>
        <c:auto val="1"/>
        <c:lblAlgn val="ctr"/>
        <c:lblOffset val="100"/>
      </c:catAx>
      <c:valAx>
        <c:axId val="176299392"/>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6297856"/>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Understand Viewpoint</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82</c:v>
                </c:pt>
                <c:pt idx="1">
                  <c:v>82</c:v>
                </c:pt>
                <c:pt idx="2">
                  <c:v>82</c:v>
                </c:pt>
                <c:pt idx="3">
                  <c:v>78</c:v>
                </c:pt>
                <c:pt idx="4">
                  <c:v>78</c:v>
                </c:pt>
                <c:pt idx="5">
                  <c:v>85</c:v>
                </c:pt>
                <c:pt idx="6">
                  <c:v>85</c:v>
                </c:pt>
                <c:pt idx="7">
                  <c:v>78</c:v>
                </c:pt>
                <c:pt idx="8">
                  <c:v>81</c:v>
                </c:pt>
                <c:pt idx="9">
                  <c:v>87</c:v>
                </c:pt>
                <c:pt idx="10">
                  <c:v>84</c:v>
                </c:pt>
                <c:pt idx="11">
                  <c:v>72</c:v>
                </c:pt>
                <c:pt idx="12">
                  <c:v>80</c:v>
                </c:pt>
                <c:pt idx="13">
                  <c:v>76</c:v>
                </c:pt>
                <c:pt idx="14">
                  <c:v>87</c:v>
                </c:pt>
              </c:numCache>
            </c:numRef>
          </c:val>
        </c:ser>
        <c:ser>
          <c:idx val="1"/>
          <c:order val="1"/>
          <c:tx>
            <c:strRef>
              <c:f>Sheet1!$C$1</c:f>
              <c:strCache>
                <c:ptCount val="1"/>
                <c:pt idx="0">
                  <c:v>Share Your Viewpoint</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13</c:v>
                </c:pt>
                <c:pt idx="1">
                  <c:v>15</c:v>
                </c:pt>
                <c:pt idx="2">
                  <c:v>12</c:v>
                </c:pt>
                <c:pt idx="3">
                  <c:v>18</c:v>
                </c:pt>
                <c:pt idx="4">
                  <c:v>18</c:v>
                </c:pt>
                <c:pt idx="5">
                  <c:v>10</c:v>
                </c:pt>
                <c:pt idx="6">
                  <c:v>10</c:v>
                </c:pt>
                <c:pt idx="7">
                  <c:v>19</c:v>
                </c:pt>
                <c:pt idx="8">
                  <c:v>15</c:v>
                </c:pt>
                <c:pt idx="9">
                  <c:v>9</c:v>
                </c:pt>
                <c:pt idx="10">
                  <c:v>12</c:v>
                </c:pt>
                <c:pt idx="11">
                  <c:v>23</c:v>
                </c:pt>
                <c:pt idx="12">
                  <c:v>13</c:v>
                </c:pt>
                <c:pt idx="13">
                  <c:v>21</c:v>
                </c:pt>
                <c:pt idx="14">
                  <c:v>7</c:v>
                </c:pt>
              </c:numCache>
            </c:numRef>
          </c:val>
        </c:ser>
        <c:dLbls>
          <c:showVal val="1"/>
        </c:dLbls>
        <c:gapWidth val="75"/>
        <c:axId val="176473216"/>
        <c:axId val="176474752"/>
      </c:barChart>
      <c:catAx>
        <c:axId val="176473216"/>
        <c:scaling>
          <c:orientation val="minMax"/>
        </c:scaling>
        <c:axPos val="b"/>
        <c:majorTickMark val="none"/>
        <c:tickLblPos val="nextTo"/>
        <c:txPr>
          <a:bodyPr/>
          <a:lstStyle/>
          <a:p>
            <a:pPr>
              <a:defRPr sz="1400" b="1" baseline="0">
                <a:latin typeface="Calibri" pitchFamily="34" charset="0"/>
              </a:defRPr>
            </a:pPr>
            <a:endParaRPr lang="en-US"/>
          </a:p>
        </c:txPr>
        <c:crossAx val="176474752"/>
        <c:crosses val="autoZero"/>
        <c:auto val="1"/>
        <c:lblAlgn val="ctr"/>
        <c:lblOffset val="100"/>
      </c:catAx>
      <c:valAx>
        <c:axId val="176474752"/>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6473216"/>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Same</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Sheet1!$A$2:$A$12</c:f>
              <c:strCache>
                <c:ptCount val="11"/>
                <c:pt idx="0">
                  <c:v>Total</c:v>
                </c:pt>
                <c:pt idx="1">
                  <c:v>Private</c:v>
                </c:pt>
                <c:pt idx="2">
                  <c:v>State</c:v>
                </c:pt>
                <c:pt idx="3">
                  <c:v>GOP</c:v>
                </c:pt>
                <c:pt idx="4">
                  <c:v>Dem.</c:v>
                </c:pt>
                <c:pt idx="5">
                  <c:v>Ind.</c:v>
                </c:pt>
                <c:pt idx="6">
                  <c:v>White</c:v>
                </c:pt>
                <c:pt idx="7">
                  <c:v>Black</c:v>
                </c:pt>
                <c:pt idx="8">
                  <c:v>Hisp.</c:v>
                </c:pt>
                <c:pt idx="9">
                  <c:v>Men</c:v>
                </c:pt>
                <c:pt idx="10">
                  <c:v>Wom.</c:v>
                </c:pt>
              </c:strCache>
            </c:strRef>
          </c:cat>
          <c:val>
            <c:numRef>
              <c:f>Sheet1!$B$2:$B$12</c:f>
              <c:numCache>
                <c:formatCode>General</c:formatCode>
                <c:ptCount val="11"/>
                <c:pt idx="0">
                  <c:v>45</c:v>
                </c:pt>
                <c:pt idx="1">
                  <c:v>43</c:v>
                </c:pt>
                <c:pt idx="2">
                  <c:v>47</c:v>
                </c:pt>
                <c:pt idx="3">
                  <c:v>45</c:v>
                </c:pt>
                <c:pt idx="4">
                  <c:v>60</c:v>
                </c:pt>
                <c:pt idx="5">
                  <c:v>35</c:v>
                </c:pt>
                <c:pt idx="6">
                  <c:v>45</c:v>
                </c:pt>
                <c:pt idx="7">
                  <c:v>49</c:v>
                </c:pt>
                <c:pt idx="8">
                  <c:v>45</c:v>
                </c:pt>
                <c:pt idx="9">
                  <c:v>43</c:v>
                </c:pt>
                <c:pt idx="10">
                  <c:v>47</c:v>
                </c:pt>
              </c:numCache>
            </c:numRef>
          </c:val>
        </c:ser>
        <c:ser>
          <c:idx val="1"/>
          <c:order val="1"/>
          <c:tx>
            <c:strRef>
              <c:f>Sheet1!$C$1</c:f>
              <c:strCache>
                <c:ptCount val="1"/>
                <c:pt idx="0">
                  <c:v>Equal</c:v>
                </c:pt>
              </c:strCache>
            </c:strRef>
          </c:tx>
          <c:spPr>
            <a:solidFill>
              <a:schemeClr val="accent3"/>
            </a:solidFill>
            <a:ln>
              <a:solidFill>
                <a:schemeClr val="tx1"/>
              </a:solidFill>
            </a:ln>
          </c:spPr>
          <c:dLbls>
            <c:txPr>
              <a:bodyPr/>
              <a:lstStyle/>
              <a:p>
                <a:pPr>
                  <a:defRPr sz="1600">
                    <a:latin typeface="Calibri" pitchFamily="34" charset="0"/>
                  </a:defRPr>
                </a:pPr>
                <a:endParaRPr lang="en-US"/>
              </a:p>
            </c:txPr>
            <c:showVal val="1"/>
          </c:dLbls>
          <c:cat>
            <c:strRef>
              <c:f>Sheet1!$A$2:$A$12</c:f>
              <c:strCache>
                <c:ptCount val="11"/>
                <c:pt idx="0">
                  <c:v>Total</c:v>
                </c:pt>
                <c:pt idx="1">
                  <c:v>Private</c:v>
                </c:pt>
                <c:pt idx="2">
                  <c:v>State</c:v>
                </c:pt>
                <c:pt idx="3">
                  <c:v>GOP</c:v>
                </c:pt>
                <c:pt idx="4">
                  <c:v>Dem.</c:v>
                </c:pt>
                <c:pt idx="5">
                  <c:v>Ind.</c:v>
                </c:pt>
                <c:pt idx="6">
                  <c:v>White</c:v>
                </c:pt>
                <c:pt idx="7">
                  <c:v>Black</c:v>
                </c:pt>
                <c:pt idx="8">
                  <c:v>Hisp.</c:v>
                </c:pt>
                <c:pt idx="9">
                  <c:v>Men</c:v>
                </c:pt>
                <c:pt idx="10">
                  <c:v>Wom.</c:v>
                </c:pt>
              </c:strCache>
            </c:strRef>
          </c:cat>
          <c:val>
            <c:numRef>
              <c:f>Sheet1!$C$2:$C$12</c:f>
              <c:numCache>
                <c:formatCode>General</c:formatCode>
                <c:ptCount val="11"/>
                <c:pt idx="0">
                  <c:v>38</c:v>
                </c:pt>
                <c:pt idx="1">
                  <c:v>43</c:v>
                </c:pt>
                <c:pt idx="2">
                  <c:v>36</c:v>
                </c:pt>
                <c:pt idx="3">
                  <c:v>36</c:v>
                </c:pt>
                <c:pt idx="4">
                  <c:v>31</c:v>
                </c:pt>
                <c:pt idx="5">
                  <c:v>48</c:v>
                </c:pt>
                <c:pt idx="6">
                  <c:v>41</c:v>
                </c:pt>
                <c:pt idx="7">
                  <c:v>29</c:v>
                </c:pt>
                <c:pt idx="8">
                  <c:v>39</c:v>
                </c:pt>
                <c:pt idx="9">
                  <c:v>40</c:v>
                </c:pt>
                <c:pt idx="10">
                  <c:v>37</c:v>
                </c:pt>
              </c:numCache>
            </c:numRef>
          </c:val>
        </c:ser>
        <c:ser>
          <c:idx val="2"/>
          <c:order val="2"/>
          <c:tx>
            <c:strRef>
              <c:f>Sheet1!$D$1</c:f>
              <c:strCache>
                <c:ptCount val="1"/>
                <c:pt idx="0">
                  <c:v>Different</c:v>
                </c:pt>
              </c:strCache>
            </c:strRef>
          </c:tx>
          <c:spPr>
            <a:solidFill>
              <a:schemeClr val="accent2"/>
            </a:solidFill>
            <a:ln>
              <a:solidFill>
                <a:schemeClr val="tx1"/>
              </a:solidFill>
            </a:ln>
          </c:spPr>
          <c:dLbls>
            <c:txPr>
              <a:bodyPr/>
              <a:lstStyle/>
              <a:p>
                <a:pPr>
                  <a:defRPr sz="1600"/>
                </a:pPr>
                <a:endParaRPr lang="en-US"/>
              </a:p>
            </c:txPr>
            <c:showVal val="1"/>
          </c:dLbls>
          <c:cat>
            <c:strRef>
              <c:f>Sheet1!$A$2:$A$12</c:f>
              <c:strCache>
                <c:ptCount val="11"/>
                <c:pt idx="0">
                  <c:v>Total</c:v>
                </c:pt>
                <c:pt idx="1">
                  <c:v>Private</c:v>
                </c:pt>
                <c:pt idx="2">
                  <c:v>State</c:v>
                </c:pt>
                <c:pt idx="3">
                  <c:v>GOP</c:v>
                </c:pt>
                <c:pt idx="4">
                  <c:v>Dem.</c:v>
                </c:pt>
                <c:pt idx="5">
                  <c:v>Ind.</c:v>
                </c:pt>
                <c:pt idx="6">
                  <c:v>White</c:v>
                </c:pt>
                <c:pt idx="7">
                  <c:v>Black</c:v>
                </c:pt>
                <c:pt idx="8">
                  <c:v>Hisp.</c:v>
                </c:pt>
                <c:pt idx="9">
                  <c:v>Men</c:v>
                </c:pt>
                <c:pt idx="10">
                  <c:v>Wom.</c:v>
                </c:pt>
              </c:strCache>
            </c:strRef>
          </c:cat>
          <c:val>
            <c:numRef>
              <c:f>Sheet1!$D$2:$D$12</c:f>
              <c:numCache>
                <c:formatCode>General</c:formatCode>
                <c:ptCount val="11"/>
                <c:pt idx="0">
                  <c:v>12</c:v>
                </c:pt>
                <c:pt idx="1">
                  <c:v>11</c:v>
                </c:pt>
                <c:pt idx="2">
                  <c:v>12</c:v>
                </c:pt>
                <c:pt idx="3">
                  <c:v>16</c:v>
                </c:pt>
                <c:pt idx="4">
                  <c:v>7</c:v>
                </c:pt>
                <c:pt idx="5">
                  <c:v>15</c:v>
                </c:pt>
                <c:pt idx="6">
                  <c:v>11</c:v>
                </c:pt>
                <c:pt idx="7">
                  <c:v>16</c:v>
                </c:pt>
                <c:pt idx="8">
                  <c:v>12</c:v>
                </c:pt>
                <c:pt idx="9">
                  <c:v>14</c:v>
                </c:pt>
                <c:pt idx="10">
                  <c:v>10</c:v>
                </c:pt>
              </c:numCache>
            </c:numRef>
          </c:val>
        </c:ser>
        <c:dLbls>
          <c:showVal val="1"/>
        </c:dLbls>
        <c:gapWidth val="75"/>
        <c:axId val="176616960"/>
        <c:axId val="176618496"/>
      </c:barChart>
      <c:catAx>
        <c:axId val="176616960"/>
        <c:scaling>
          <c:orientation val="minMax"/>
        </c:scaling>
        <c:axPos val="b"/>
        <c:majorTickMark val="none"/>
        <c:tickLblPos val="nextTo"/>
        <c:txPr>
          <a:bodyPr/>
          <a:lstStyle/>
          <a:p>
            <a:pPr>
              <a:defRPr sz="1400" b="1" baseline="0">
                <a:latin typeface="Calibri" pitchFamily="34" charset="0"/>
              </a:defRPr>
            </a:pPr>
            <a:endParaRPr lang="en-US"/>
          </a:p>
        </c:txPr>
        <c:crossAx val="176618496"/>
        <c:crosses val="autoZero"/>
        <c:auto val="1"/>
        <c:lblAlgn val="ctr"/>
        <c:lblOffset val="100"/>
      </c:catAx>
      <c:valAx>
        <c:axId val="176618496"/>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6616960"/>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Positive</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29</c:v>
                </c:pt>
                <c:pt idx="1">
                  <c:v>27</c:v>
                </c:pt>
                <c:pt idx="2">
                  <c:v>30</c:v>
                </c:pt>
                <c:pt idx="3">
                  <c:v>35</c:v>
                </c:pt>
                <c:pt idx="4">
                  <c:v>34</c:v>
                </c:pt>
                <c:pt idx="5">
                  <c:v>25</c:v>
                </c:pt>
                <c:pt idx="6">
                  <c:v>27</c:v>
                </c:pt>
                <c:pt idx="7">
                  <c:v>32</c:v>
                </c:pt>
                <c:pt idx="8">
                  <c:v>32</c:v>
                </c:pt>
                <c:pt idx="9">
                  <c:v>25</c:v>
                </c:pt>
                <c:pt idx="10">
                  <c:v>24</c:v>
                </c:pt>
                <c:pt idx="11">
                  <c:v>44</c:v>
                </c:pt>
                <c:pt idx="12">
                  <c:v>39</c:v>
                </c:pt>
                <c:pt idx="13">
                  <c:v>39</c:v>
                </c:pt>
                <c:pt idx="14">
                  <c:v>21</c:v>
                </c:pt>
              </c:numCache>
            </c:numRef>
          </c:val>
        </c:ser>
        <c:ser>
          <c:idx val="1"/>
          <c:order val="1"/>
          <c:tx>
            <c:strRef>
              <c:f>Sheet1!$C$1</c:f>
              <c:strCache>
                <c:ptCount val="1"/>
                <c:pt idx="0">
                  <c:v>Negative</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57</c:v>
                </c:pt>
                <c:pt idx="1">
                  <c:v>61</c:v>
                </c:pt>
                <c:pt idx="2">
                  <c:v>55</c:v>
                </c:pt>
                <c:pt idx="3">
                  <c:v>51</c:v>
                </c:pt>
                <c:pt idx="4">
                  <c:v>52</c:v>
                </c:pt>
                <c:pt idx="5">
                  <c:v>62</c:v>
                </c:pt>
                <c:pt idx="6">
                  <c:v>61</c:v>
                </c:pt>
                <c:pt idx="7">
                  <c:v>58</c:v>
                </c:pt>
                <c:pt idx="8">
                  <c:v>56</c:v>
                </c:pt>
                <c:pt idx="9">
                  <c:v>62</c:v>
                </c:pt>
                <c:pt idx="10">
                  <c:v>65</c:v>
                </c:pt>
                <c:pt idx="11">
                  <c:v>47</c:v>
                </c:pt>
                <c:pt idx="12">
                  <c:v>44</c:v>
                </c:pt>
                <c:pt idx="13">
                  <c:v>52</c:v>
                </c:pt>
                <c:pt idx="14">
                  <c:v>62</c:v>
                </c:pt>
              </c:numCache>
            </c:numRef>
          </c:val>
        </c:ser>
        <c:dLbls>
          <c:showVal val="1"/>
        </c:dLbls>
        <c:gapWidth val="75"/>
        <c:axId val="176663936"/>
        <c:axId val="176682112"/>
      </c:barChart>
      <c:catAx>
        <c:axId val="176663936"/>
        <c:scaling>
          <c:orientation val="minMax"/>
        </c:scaling>
        <c:axPos val="b"/>
        <c:majorTickMark val="none"/>
        <c:tickLblPos val="nextTo"/>
        <c:txPr>
          <a:bodyPr/>
          <a:lstStyle/>
          <a:p>
            <a:pPr>
              <a:defRPr sz="1400" b="1" baseline="0">
                <a:latin typeface="Calibri" pitchFamily="34" charset="0"/>
              </a:defRPr>
            </a:pPr>
            <a:endParaRPr lang="en-US"/>
          </a:p>
        </c:txPr>
        <c:crossAx val="176682112"/>
        <c:crosses val="autoZero"/>
        <c:auto val="1"/>
        <c:lblAlgn val="ctr"/>
        <c:lblOffset val="100"/>
      </c:catAx>
      <c:valAx>
        <c:axId val="176682112"/>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6663936"/>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Dangerous</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65</c:v>
                </c:pt>
                <c:pt idx="1">
                  <c:v>68</c:v>
                </c:pt>
                <c:pt idx="2">
                  <c:v>63</c:v>
                </c:pt>
                <c:pt idx="3">
                  <c:v>70</c:v>
                </c:pt>
                <c:pt idx="4">
                  <c:v>68</c:v>
                </c:pt>
                <c:pt idx="5">
                  <c:v>61</c:v>
                </c:pt>
                <c:pt idx="6">
                  <c:v>63</c:v>
                </c:pt>
                <c:pt idx="7">
                  <c:v>73</c:v>
                </c:pt>
                <c:pt idx="8">
                  <c:v>61</c:v>
                </c:pt>
                <c:pt idx="9">
                  <c:v>62</c:v>
                </c:pt>
                <c:pt idx="10">
                  <c:v>66</c:v>
                </c:pt>
                <c:pt idx="11">
                  <c:v>69</c:v>
                </c:pt>
                <c:pt idx="12">
                  <c:v>64</c:v>
                </c:pt>
                <c:pt idx="13">
                  <c:v>60</c:v>
                </c:pt>
                <c:pt idx="14">
                  <c:v>70</c:v>
                </c:pt>
              </c:numCache>
            </c:numRef>
          </c:val>
        </c:ser>
        <c:ser>
          <c:idx val="1"/>
          <c:order val="1"/>
          <c:tx>
            <c:strRef>
              <c:f>Sheet1!$C$1</c:f>
              <c:strCache>
                <c:ptCount val="1"/>
                <c:pt idx="0">
                  <c:v>Just Disagree</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31</c:v>
                </c:pt>
                <c:pt idx="1">
                  <c:v>30</c:v>
                </c:pt>
                <c:pt idx="2">
                  <c:v>31</c:v>
                </c:pt>
                <c:pt idx="3">
                  <c:v>28</c:v>
                </c:pt>
                <c:pt idx="4">
                  <c:v>27</c:v>
                </c:pt>
                <c:pt idx="5">
                  <c:v>33</c:v>
                </c:pt>
                <c:pt idx="6">
                  <c:v>32</c:v>
                </c:pt>
                <c:pt idx="7">
                  <c:v>24</c:v>
                </c:pt>
                <c:pt idx="8">
                  <c:v>36</c:v>
                </c:pt>
                <c:pt idx="9">
                  <c:v>33</c:v>
                </c:pt>
                <c:pt idx="10">
                  <c:v>30</c:v>
                </c:pt>
                <c:pt idx="11">
                  <c:v>28</c:v>
                </c:pt>
                <c:pt idx="12">
                  <c:v>33</c:v>
                </c:pt>
                <c:pt idx="13">
                  <c:v>37</c:v>
                </c:pt>
                <c:pt idx="14">
                  <c:v>25</c:v>
                </c:pt>
              </c:numCache>
            </c:numRef>
          </c:val>
        </c:ser>
        <c:dLbls>
          <c:showVal val="1"/>
        </c:dLbls>
        <c:gapWidth val="75"/>
        <c:axId val="176843392"/>
        <c:axId val="176849280"/>
      </c:barChart>
      <c:catAx>
        <c:axId val="176843392"/>
        <c:scaling>
          <c:orientation val="minMax"/>
        </c:scaling>
        <c:axPos val="b"/>
        <c:majorTickMark val="none"/>
        <c:tickLblPos val="nextTo"/>
        <c:txPr>
          <a:bodyPr/>
          <a:lstStyle/>
          <a:p>
            <a:pPr>
              <a:defRPr sz="1400" b="1" baseline="0">
                <a:latin typeface="Calibri" pitchFamily="34" charset="0"/>
              </a:defRPr>
            </a:pPr>
            <a:endParaRPr lang="en-US"/>
          </a:p>
        </c:txPr>
        <c:crossAx val="176849280"/>
        <c:crosses val="autoZero"/>
        <c:auto val="1"/>
        <c:lblAlgn val="ctr"/>
        <c:lblOffset val="100"/>
      </c:catAx>
      <c:valAx>
        <c:axId val="176849280"/>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6843392"/>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Racism/Hate</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38</c:v>
                </c:pt>
                <c:pt idx="1">
                  <c:v>40</c:v>
                </c:pt>
                <c:pt idx="2">
                  <c:v>36</c:v>
                </c:pt>
                <c:pt idx="3">
                  <c:v>33</c:v>
                </c:pt>
                <c:pt idx="4">
                  <c:v>37</c:v>
                </c:pt>
                <c:pt idx="5">
                  <c:v>36</c:v>
                </c:pt>
                <c:pt idx="6">
                  <c:v>42</c:v>
                </c:pt>
                <c:pt idx="7">
                  <c:v>17</c:v>
                </c:pt>
                <c:pt idx="8">
                  <c:v>54</c:v>
                </c:pt>
                <c:pt idx="9">
                  <c:v>37</c:v>
                </c:pt>
                <c:pt idx="10">
                  <c:v>30</c:v>
                </c:pt>
                <c:pt idx="11">
                  <c:v>58</c:v>
                </c:pt>
                <c:pt idx="12">
                  <c:v>51</c:v>
                </c:pt>
                <c:pt idx="13">
                  <c:v>36</c:v>
                </c:pt>
                <c:pt idx="14">
                  <c:v>39</c:v>
                </c:pt>
              </c:numCache>
            </c:numRef>
          </c:val>
        </c:ser>
        <c:ser>
          <c:idx val="1"/>
          <c:order val="1"/>
          <c:tx>
            <c:strRef>
              <c:f>Sheet1!$C$1</c:f>
              <c:strCache>
                <c:ptCount val="1"/>
                <c:pt idx="0">
                  <c:v>Part of History</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53</c:v>
                </c:pt>
                <c:pt idx="1">
                  <c:v>54</c:v>
                </c:pt>
                <c:pt idx="2">
                  <c:v>52</c:v>
                </c:pt>
                <c:pt idx="3">
                  <c:v>58</c:v>
                </c:pt>
                <c:pt idx="4">
                  <c:v>53</c:v>
                </c:pt>
                <c:pt idx="5">
                  <c:v>55</c:v>
                </c:pt>
                <c:pt idx="6">
                  <c:v>48</c:v>
                </c:pt>
                <c:pt idx="7">
                  <c:v>77</c:v>
                </c:pt>
                <c:pt idx="8">
                  <c:v>40</c:v>
                </c:pt>
                <c:pt idx="9">
                  <c:v>52</c:v>
                </c:pt>
                <c:pt idx="10">
                  <c:v>61</c:v>
                </c:pt>
                <c:pt idx="11">
                  <c:v>32</c:v>
                </c:pt>
                <c:pt idx="12">
                  <c:v>37</c:v>
                </c:pt>
                <c:pt idx="13">
                  <c:v>57</c:v>
                </c:pt>
                <c:pt idx="14">
                  <c:v>49</c:v>
                </c:pt>
              </c:numCache>
            </c:numRef>
          </c:val>
        </c:ser>
        <c:dLbls>
          <c:showVal val="1"/>
        </c:dLbls>
        <c:gapWidth val="75"/>
        <c:axId val="176891392"/>
        <c:axId val="176892928"/>
      </c:barChart>
      <c:catAx>
        <c:axId val="176891392"/>
        <c:scaling>
          <c:orientation val="minMax"/>
        </c:scaling>
        <c:axPos val="b"/>
        <c:majorTickMark val="none"/>
        <c:tickLblPos val="nextTo"/>
        <c:txPr>
          <a:bodyPr/>
          <a:lstStyle/>
          <a:p>
            <a:pPr>
              <a:defRPr sz="1400" b="1" baseline="0">
                <a:latin typeface="Calibri" pitchFamily="34" charset="0"/>
              </a:defRPr>
            </a:pPr>
            <a:endParaRPr lang="en-US"/>
          </a:p>
        </c:txPr>
        <c:crossAx val="176892928"/>
        <c:crosses val="autoZero"/>
        <c:auto val="1"/>
        <c:lblAlgn val="ctr"/>
        <c:lblOffset val="100"/>
      </c:catAx>
      <c:valAx>
        <c:axId val="176892928"/>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6891392"/>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Outdated</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12</c:v>
                </c:pt>
                <c:pt idx="1">
                  <c:v>15</c:v>
                </c:pt>
                <c:pt idx="2">
                  <c:v>10</c:v>
                </c:pt>
                <c:pt idx="3">
                  <c:v>11</c:v>
                </c:pt>
                <c:pt idx="4">
                  <c:v>14</c:v>
                </c:pt>
                <c:pt idx="5">
                  <c:v>14</c:v>
                </c:pt>
                <c:pt idx="6">
                  <c:v>8</c:v>
                </c:pt>
                <c:pt idx="7">
                  <c:v>18</c:v>
                </c:pt>
                <c:pt idx="8">
                  <c:v>9</c:v>
                </c:pt>
                <c:pt idx="9">
                  <c:v>10</c:v>
                </c:pt>
                <c:pt idx="10">
                  <c:v>11</c:v>
                </c:pt>
                <c:pt idx="11">
                  <c:v>11</c:v>
                </c:pt>
                <c:pt idx="12">
                  <c:v>13</c:v>
                </c:pt>
                <c:pt idx="13">
                  <c:v>13</c:v>
                </c:pt>
                <c:pt idx="14">
                  <c:v>10</c:v>
                </c:pt>
              </c:numCache>
            </c:numRef>
          </c:val>
        </c:ser>
        <c:ser>
          <c:idx val="1"/>
          <c:order val="1"/>
          <c:tx>
            <c:strRef>
              <c:f>Sheet1!$C$1</c:f>
              <c:strCache>
                <c:ptCount val="1"/>
                <c:pt idx="0">
                  <c:v>Important</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83</c:v>
                </c:pt>
                <c:pt idx="1">
                  <c:v>79</c:v>
                </c:pt>
                <c:pt idx="2">
                  <c:v>86</c:v>
                </c:pt>
                <c:pt idx="3">
                  <c:v>81</c:v>
                </c:pt>
                <c:pt idx="4">
                  <c:v>84</c:v>
                </c:pt>
                <c:pt idx="5">
                  <c:v>80</c:v>
                </c:pt>
                <c:pt idx="6">
                  <c:v>87</c:v>
                </c:pt>
                <c:pt idx="7">
                  <c:v>81</c:v>
                </c:pt>
                <c:pt idx="8">
                  <c:v>87</c:v>
                </c:pt>
                <c:pt idx="9">
                  <c:v>84</c:v>
                </c:pt>
                <c:pt idx="10">
                  <c:v>85</c:v>
                </c:pt>
                <c:pt idx="11">
                  <c:v>85</c:v>
                </c:pt>
                <c:pt idx="12">
                  <c:v>78</c:v>
                </c:pt>
                <c:pt idx="13">
                  <c:v>83</c:v>
                </c:pt>
                <c:pt idx="14">
                  <c:v>84</c:v>
                </c:pt>
              </c:numCache>
            </c:numRef>
          </c:val>
        </c:ser>
        <c:dLbls>
          <c:showVal val="1"/>
        </c:dLbls>
        <c:gapWidth val="75"/>
        <c:axId val="171840256"/>
        <c:axId val="171841792"/>
      </c:barChart>
      <c:catAx>
        <c:axId val="171840256"/>
        <c:scaling>
          <c:orientation val="minMax"/>
        </c:scaling>
        <c:axPos val="b"/>
        <c:majorTickMark val="none"/>
        <c:tickLblPos val="nextTo"/>
        <c:txPr>
          <a:bodyPr/>
          <a:lstStyle/>
          <a:p>
            <a:pPr>
              <a:defRPr sz="1400" b="1" baseline="0">
                <a:latin typeface="Calibri" pitchFamily="34" charset="0"/>
              </a:defRPr>
            </a:pPr>
            <a:endParaRPr lang="en-US"/>
          </a:p>
        </c:txPr>
        <c:crossAx val="171841792"/>
        <c:crosses val="autoZero"/>
        <c:auto val="1"/>
        <c:lblAlgn val="ctr"/>
        <c:lblOffset val="100"/>
      </c:catAx>
      <c:valAx>
        <c:axId val="171841792"/>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1840256"/>
        <c:crosses val="autoZero"/>
        <c:crossBetween val="between"/>
      </c:valAx>
    </c:plotArea>
    <c:legend>
      <c:legendPos val="b"/>
      <c:layout/>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Favor</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38</c:v>
                </c:pt>
                <c:pt idx="1">
                  <c:v>35</c:v>
                </c:pt>
                <c:pt idx="2">
                  <c:v>40</c:v>
                </c:pt>
                <c:pt idx="3">
                  <c:v>41</c:v>
                </c:pt>
                <c:pt idx="4">
                  <c:v>37</c:v>
                </c:pt>
                <c:pt idx="5">
                  <c:v>38</c:v>
                </c:pt>
                <c:pt idx="6">
                  <c:v>38</c:v>
                </c:pt>
                <c:pt idx="7">
                  <c:v>40</c:v>
                </c:pt>
                <c:pt idx="8">
                  <c:v>42</c:v>
                </c:pt>
                <c:pt idx="9">
                  <c:v>33</c:v>
                </c:pt>
                <c:pt idx="10">
                  <c:v>32</c:v>
                </c:pt>
                <c:pt idx="11">
                  <c:v>52</c:v>
                </c:pt>
                <c:pt idx="12">
                  <c:v>45</c:v>
                </c:pt>
                <c:pt idx="13">
                  <c:v>42</c:v>
                </c:pt>
                <c:pt idx="14">
                  <c:v>35</c:v>
                </c:pt>
              </c:numCache>
            </c:numRef>
          </c:val>
        </c:ser>
        <c:ser>
          <c:idx val="1"/>
          <c:order val="1"/>
          <c:tx>
            <c:strRef>
              <c:f>Sheet1!$C$1</c:f>
              <c:strCache>
                <c:ptCount val="1"/>
                <c:pt idx="0">
                  <c:v>Oppose</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52</c:v>
                </c:pt>
                <c:pt idx="1">
                  <c:v>54</c:v>
                </c:pt>
                <c:pt idx="2">
                  <c:v>51</c:v>
                </c:pt>
                <c:pt idx="3">
                  <c:v>48</c:v>
                </c:pt>
                <c:pt idx="4">
                  <c:v>53</c:v>
                </c:pt>
                <c:pt idx="5">
                  <c:v>54</c:v>
                </c:pt>
                <c:pt idx="6">
                  <c:v>53</c:v>
                </c:pt>
                <c:pt idx="7">
                  <c:v>51</c:v>
                </c:pt>
                <c:pt idx="8">
                  <c:v>48</c:v>
                </c:pt>
                <c:pt idx="9">
                  <c:v>60</c:v>
                </c:pt>
                <c:pt idx="10">
                  <c:v>58</c:v>
                </c:pt>
                <c:pt idx="11">
                  <c:v>41</c:v>
                </c:pt>
                <c:pt idx="12">
                  <c:v>44</c:v>
                </c:pt>
                <c:pt idx="13">
                  <c:v>52</c:v>
                </c:pt>
                <c:pt idx="14">
                  <c:v>53</c:v>
                </c:pt>
              </c:numCache>
            </c:numRef>
          </c:val>
        </c:ser>
        <c:dLbls>
          <c:showVal val="1"/>
        </c:dLbls>
        <c:gapWidth val="75"/>
        <c:axId val="174063616"/>
        <c:axId val="174065152"/>
      </c:barChart>
      <c:catAx>
        <c:axId val="174063616"/>
        <c:scaling>
          <c:orientation val="minMax"/>
        </c:scaling>
        <c:axPos val="b"/>
        <c:majorTickMark val="none"/>
        <c:tickLblPos val="nextTo"/>
        <c:txPr>
          <a:bodyPr/>
          <a:lstStyle/>
          <a:p>
            <a:pPr>
              <a:defRPr sz="1400" b="1" baseline="0">
                <a:latin typeface="Calibri" pitchFamily="34" charset="0"/>
              </a:defRPr>
            </a:pPr>
            <a:endParaRPr lang="en-US"/>
          </a:p>
        </c:txPr>
        <c:crossAx val="174065152"/>
        <c:crosses val="autoZero"/>
        <c:auto val="1"/>
        <c:lblAlgn val="ctr"/>
        <c:lblOffset val="100"/>
      </c:catAx>
      <c:valAx>
        <c:axId val="174065152"/>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4063616"/>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Anywhere</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51</c:v>
                </c:pt>
                <c:pt idx="1">
                  <c:v>52</c:v>
                </c:pt>
                <c:pt idx="2">
                  <c:v>50</c:v>
                </c:pt>
                <c:pt idx="3">
                  <c:v>56</c:v>
                </c:pt>
                <c:pt idx="4">
                  <c:v>53</c:v>
                </c:pt>
                <c:pt idx="5">
                  <c:v>45</c:v>
                </c:pt>
                <c:pt idx="6">
                  <c:v>51</c:v>
                </c:pt>
                <c:pt idx="7">
                  <c:v>58</c:v>
                </c:pt>
                <c:pt idx="8">
                  <c:v>50</c:v>
                </c:pt>
                <c:pt idx="9">
                  <c:v>51</c:v>
                </c:pt>
                <c:pt idx="10">
                  <c:v>52</c:v>
                </c:pt>
                <c:pt idx="11">
                  <c:v>57</c:v>
                </c:pt>
                <c:pt idx="12">
                  <c:v>51</c:v>
                </c:pt>
                <c:pt idx="13">
                  <c:v>60</c:v>
                </c:pt>
                <c:pt idx="14">
                  <c:v>43</c:v>
                </c:pt>
              </c:numCache>
            </c:numRef>
          </c:val>
        </c:ser>
        <c:ser>
          <c:idx val="1"/>
          <c:order val="1"/>
          <c:tx>
            <c:strRef>
              <c:f>Sheet1!$C$1</c:f>
              <c:strCache>
                <c:ptCount val="1"/>
                <c:pt idx="0">
                  <c:v>Designated</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40</c:v>
                </c:pt>
                <c:pt idx="1">
                  <c:v>37</c:v>
                </c:pt>
                <c:pt idx="2">
                  <c:v>41</c:v>
                </c:pt>
                <c:pt idx="3">
                  <c:v>35</c:v>
                </c:pt>
                <c:pt idx="4">
                  <c:v>40</c:v>
                </c:pt>
                <c:pt idx="5">
                  <c:v>41</c:v>
                </c:pt>
                <c:pt idx="6">
                  <c:v>42</c:v>
                </c:pt>
                <c:pt idx="7">
                  <c:v>37</c:v>
                </c:pt>
                <c:pt idx="8">
                  <c:v>42</c:v>
                </c:pt>
                <c:pt idx="9">
                  <c:v>37</c:v>
                </c:pt>
                <c:pt idx="10">
                  <c:v>38</c:v>
                </c:pt>
                <c:pt idx="11">
                  <c:v>40</c:v>
                </c:pt>
                <c:pt idx="12">
                  <c:v>39</c:v>
                </c:pt>
                <c:pt idx="13">
                  <c:v>35</c:v>
                </c:pt>
                <c:pt idx="14">
                  <c:v>43</c:v>
                </c:pt>
              </c:numCache>
            </c:numRef>
          </c:val>
        </c:ser>
        <c:dLbls>
          <c:showVal val="1"/>
        </c:dLbls>
        <c:gapWidth val="75"/>
        <c:axId val="173876736"/>
        <c:axId val="173878272"/>
      </c:barChart>
      <c:catAx>
        <c:axId val="173876736"/>
        <c:scaling>
          <c:orientation val="minMax"/>
        </c:scaling>
        <c:axPos val="b"/>
        <c:majorTickMark val="none"/>
        <c:tickLblPos val="nextTo"/>
        <c:txPr>
          <a:bodyPr/>
          <a:lstStyle/>
          <a:p>
            <a:pPr>
              <a:defRPr sz="1400" b="1" baseline="0">
                <a:latin typeface="Calibri" pitchFamily="34" charset="0"/>
              </a:defRPr>
            </a:pPr>
            <a:endParaRPr lang="en-US"/>
          </a:p>
        </c:txPr>
        <c:crossAx val="173878272"/>
        <c:crosses val="autoZero"/>
        <c:auto val="1"/>
        <c:lblAlgn val="ctr"/>
        <c:lblOffset val="100"/>
      </c:catAx>
      <c:valAx>
        <c:axId val="173878272"/>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3876736"/>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Diversity</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84</c:v>
                </c:pt>
                <c:pt idx="1">
                  <c:v>83</c:v>
                </c:pt>
                <c:pt idx="2">
                  <c:v>84</c:v>
                </c:pt>
                <c:pt idx="3">
                  <c:v>89</c:v>
                </c:pt>
                <c:pt idx="4">
                  <c:v>83</c:v>
                </c:pt>
                <c:pt idx="5">
                  <c:v>80</c:v>
                </c:pt>
                <c:pt idx="6">
                  <c:v>85</c:v>
                </c:pt>
                <c:pt idx="7">
                  <c:v>85</c:v>
                </c:pt>
                <c:pt idx="8">
                  <c:v>82</c:v>
                </c:pt>
                <c:pt idx="9">
                  <c:v>87</c:v>
                </c:pt>
                <c:pt idx="10">
                  <c:v>84</c:v>
                </c:pt>
                <c:pt idx="11">
                  <c:v>87</c:v>
                </c:pt>
                <c:pt idx="12">
                  <c:v>75</c:v>
                </c:pt>
                <c:pt idx="13">
                  <c:v>85</c:v>
                </c:pt>
                <c:pt idx="14">
                  <c:v>83</c:v>
                </c:pt>
              </c:numCache>
            </c:numRef>
          </c:val>
        </c:ser>
        <c:ser>
          <c:idx val="1"/>
          <c:order val="1"/>
          <c:tx>
            <c:strRef>
              <c:f>Sheet1!$C$1</c:f>
              <c:strCache>
                <c:ptCount val="1"/>
                <c:pt idx="0">
                  <c:v>Forbid</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10</c:v>
                </c:pt>
                <c:pt idx="1">
                  <c:v>12</c:v>
                </c:pt>
                <c:pt idx="2">
                  <c:v>9</c:v>
                </c:pt>
                <c:pt idx="3">
                  <c:v>9</c:v>
                </c:pt>
                <c:pt idx="4">
                  <c:v>11</c:v>
                </c:pt>
                <c:pt idx="5">
                  <c:v>11</c:v>
                </c:pt>
                <c:pt idx="6">
                  <c:v>10</c:v>
                </c:pt>
                <c:pt idx="7">
                  <c:v>12</c:v>
                </c:pt>
                <c:pt idx="8">
                  <c:v>12</c:v>
                </c:pt>
                <c:pt idx="9">
                  <c:v>8</c:v>
                </c:pt>
                <c:pt idx="10">
                  <c:v>10</c:v>
                </c:pt>
                <c:pt idx="11">
                  <c:v>10</c:v>
                </c:pt>
                <c:pt idx="12">
                  <c:v>17</c:v>
                </c:pt>
                <c:pt idx="13">
                  <c:v>12</c:v>
                </c:pt>
                <c:pt idx="14">
                  <c:v>9</c:v>
                </c:pt>
              </c:numCache>
            </c:numRef>
          </c:val>
        </c:ser>
        <c:dLbls>
          <c:showVal val="1"/>
        </c:dLbls>
        <c:gapWidth val="75"/>
        <c:axId val="174583808"/>
        <c:axId val="174585344"/>
      </c:barChart>
      <c:catAx>
        <c:axId val="174583808"/>
        <c:scaling>
          <c:orientation val="minMax"/>
        </c:scaling>
        <c:axPos val="b"/>
        <c:majorTickMark val="none"/>
        <c:tickLblPos val="nextTo"/>
        <c:txPr>
          <a:bodyPr/>
          <a:lstStyle/>
          <a:p>
            <a:pPr>
              <a:defRPr sz="1400" b="1" baseline="0">
                <a:latin typeface="Calibri" pitchFamily="34" charset="0"/>
              </a:defRPr>
            </a:pPr>
            <a:endParaRPr lang="en-US"/>
          </a:p>
        </c:txPr>
        <c:crossAx val="174585344"/>
        <c:crosses val="autoZero"/>
        <c:auto val="1"/>
        <c:lblAlgn val="ctr"/>
        <c:lblOffset val="100"/>
      </c:catAx>
      <c:valAx>
        <c:axId val="174585344"/>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4583808"/>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Agree</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93</c:v>
                </c:pt>
                <c:pt idx="1">
                  <c:v>93</c:v>
                </c:pt>
                <c:pt idx="2">
                  <c:v>94</c:v>
                </c:pt>
                <c:pt idx="3">
                  <c:v>93</c:v>
                </c:pt>
                <c:pt idx="4">
                  <c:v>92</c:v>
                </c:pt>
                <c:pt idx="5">
                  <c:v>91</c:v>
                </c:pt>
                <c:pt idx="6">
                  <c:v>97</c:v>
                </c:pt>
                <c:pt idx="7">
                  <c:v>92</c:v>
                </c:pt>
                <c:pt idx="8">
                  <c:v>97</c:v>
                </c:pt>
                <c:pt idx="9">
                  <c:v>96</c:v>
                </c:pt>
                <c:pt idx="10">
                  <c:v>94</c:v>
                </c:pt>
                <c:pt idx="11">
                  <c:v>92</c:v>
                </c:pt>
                <c:pt idx="12">
                  <c:v>92</c:v>
                </c:pt>
                <c:pt idx="13">
                  <c:v>93</c:v>
                </c:pt>
                <c:pt idx="14">
                  <c:v>94</c:v>
                </c:pt>
              </c:numCache>
            </c:numRef>
          </c:val>
        </c:ser>
        <c:ser>
          <c:idx val="1"/>
          <c:order val="1"/>
          <c:tx>
            <c:strRef>
              <c:f>Sheet1!$C$1</c:f>
              <c:strCache>
                <c:ptCount val="1"/>
                <c:pt idx="0">
                  <c:v>Disagree</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5</c:v>
                </c:pt>
                <c:pt idx="1">
                  <c:v>6</c:v>
                </c:pt>
                <c:pt idx="2">
                  <c:v>4</c:v>
                </c:pt>
                <c:pt idx="3">
                  <c:v>6</c:v>
                </c:pt>
                <c:pt idx="4">
                  <c:v>7</c:v>
                </c:pt>
                <c:pt idx="5">
                  <c:v>7</c:v>
                </c:pt>
                <c:pt idx="6">
                  <c:v>1</c:v>
                </c:pt>
                <c:pt idx="7">
                  <c:v>7</c:v>
                </c:pt>
                <c:pt idx="8">
                  <c:v>3</c:v>
                </c:pt>
                <c:pt idx="9">
                  <c:v>4</c:v>
                </c:pt>
                <c:pt idx="10">
                  <c:v>4</c:v>
                </c:pt>
                <c:pt idx="11">
                  <c:v>6</c:v>
                </c:pt>
                <c:pt idx="12">
                  <c:v>4</c:v>
                </c:pt>
                <c:pt idx="13">
                  <c:v>5</c:v>
                </c:pt>
                <c:pt idx="14">
                  <c:v>4</c:v>
                </c:pt>
              </c:numCache>
            </c:numRef>
          </c:val>
        </c:ser>
        <c:dLbls>
          <c:showVal val="1"/>
        </c:dLbls>
        <c:gapWidth val="75"/>
        <c:axId val="174303872"/>
        <c:axId val="174305664"/>
      </c:barChart>
      <c:catAx>
        <c:axId val="174303872"/>
        <c:scaling>
          <c:orientation val="minMax"/>
        </c:scaling>
        <c:axPos val="b"/>
        <c:majorTickMark val="none"/>
        <c:tickLblPos val="nextTo"/>
        <c:txPr>
          <a:bodyPr/>
          <a:lstStyle/>
          <a:p>
            <a:pPr>
              <a:defRPr sz="1400" b="1" baseline="0">
                <a:latin typeface="Calibri" pitchFamily="34" charset="0"/>
              </a:defRPr>
            </a:pPr>
            <a:endParaRPr lang="en-US"/>
          </a:p>
        </c:txPr>
        <c:crossAx val="174305664"/>
        <c:crosses val="autoZero"/>
        <c:auto val="1"/>
        <c:lblAlgn val="ctr"/>
        <c:lblOffset val="100"/>
      </c:catAx>
      <c:valAx>
        <c:axId val="174305664"/>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4303872"/>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Agree</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44</c:v>
                </c:pt>
                <c:pt idx="1">
                  <c:v>45</c:v>
                </c:pt>
                <c:pt idx="2">
                  <c:v>44</c:v>
                </c:pt>
                <c:pt idx="3">
                  <c:v>47</c:v>
                </c:pt>
                <c:pt idx="4">
                  <c:v>50</c:v>
                </c:pt>
                <c:pt idx="5">
                  <c:v>41</c:v>
                </c:pt>
                <c:pt idx="6">
                  <c:v>41</c:v>
                </c:pt>
                <c:pt idx="7">
                  <c:v>56</c:v>
                </c:pt>
                <c:pt idx="8">
                  <c:v>41</c:v>
                </c:pt>
                <c:pt idx="9">
                  <c:v>40</c:v>
                </c:pt>
                <c:pt idx="10">
                  <c:v>43</c:v>
                </c:pt>
                <c:pt idx="11">
                  <c:v>56</c:v>
                </c:pt>
                <c:pt idx="12">
                  <c:v>45</c:v>
                </c:pt>
                <c:pt idx="13">
                  <c:v>58</c:v>
                </c:pt>
                <c:pt idx="14">
                  <c:v>33</c:v>
                </c:pt>
              </c:numCache>
            </c:numRef>
          </c:val>
        </c:ser>
        <c:ser>
          <c:idx val="1"/>
          <c:order val="1"/>
          <c:tx>
            <c:strRef>
              <c:f>Sheet1!$C$1</c:f>
              <c:strCache>
                <c:ptCount val="1"/>
                <c:pt idx="0">
                  <c:v>Disagree</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53</c:v>
                </c:pt>
                <c:pt idx="1">
                  <c:v>54</c:v>
                </c:pt>
                <c:pt idx="2">
                  <c:v>52</c:v>
                </c:pt>
                <c:pt idx="3">
                  <c:v>51</c:v>
                </c:pt>
                <c:pt idx="4">
                  <c:v>48</c:v>
                </c:pt>
                <c:pt idx="5">
                  <c:v>56</c:v>
                </c:pt>
                <c:pt idx="6">
                  <c:v>55</c:v>
                </c:pt>
                <c:pt idx="7">
                  <c:v>43</c:v>
                </c:pt>
                <c:pt idx="8">
                  <c:v>56</c:v>
                </c:pt>
                <c:pt idx="9">
                  <c:v>58</c:v>
                </c:pt>
                <c:pt idx="10">
                  <c:v>54</c:v>
                </c:pt>
                <c:pt idx="11">
                  <c:v>43</c:v>
                </c:pt>
                <c:pt idx="12">
                  <c:v>50</c:v>
                </c:pt>
                <c:pt idx="13">
                  <c:v>40</c:v>
                </c:pt>
                <c:pt idx="14">
                  <c:v>64</c:v>
                </c:pt>
              </c:numCache>
            </c:numRef>
          </c:val>
        </c:ser>
        <c:dLbls>
          <c:showVal val="1"/>
        </c:dLbls>
        <c:gapWidth val="75"/>
        <c:axId val="175089920"/>
        <c:axId val="175202304"/>
      </c:barChart>
      <c:catAx>
        <c:axId val="175089920"/>
        <c:scaling>
          <c:orientation val="minMax"/>
        </c:scaling>
        <c:axPos val="b"/>
        <c:majorTickMark val="none"/>
        <c:tickLblPos val="nextTo"/>
        <c:txPr>
          <a:bodyPr/>
          <a:lstStyle/>
          <a:p>
            <a:pPr>
              <a:defRPr sz="1400" b="1" baseline="0">
                <a:latin typeface="Calibri" pitchFamily="34" charset="0"/>
              </a:defRPr>
            </a:pPr>
            <a:endParaRPr lang="en-US"/>
          </a:p>
        </c:txPr>
        <c:crossAx val="175202304"/>
        <c:crosses val="autoZero"/>
        <c:auto val="1"/>
        <c:lblAlgn val="ctr"/>
        <c:lblOffset val="100"/>
      </c:catAx>
      <c:valAx>
        <c:axId val="175202304"/>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5089920"/>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Agree</c:v>
                </c:pt>
              </c:strCache>
            </c:strRef>
          </c:tx>
          <c:spPr>
            <a:solidFill>
              <a:schemeClr val="accent1"/>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Sheet1!$B$2:$B$16</c:f>
              <c:numCache>
                <c:formatCode>General</c:formatCode>
                <c:ptCount val="15"/>
                <c:pt idx="0">
                  <c:v>81</c:v>
                </c:pt>
                <c:pt idx="1">
                  <c:v>81</c:v>
                </c:pt>
                <c:pt idx="2">
                  <c:v>80</c:v>
                </c:pt>
                <c:pt idx="3">
                  <c:v>83</c:v>
                </c:pt>
                <c:pt idx="4">
                  <c:v>75</c:v>
                </c:pt>
                <c:pt idx="5">
                  <c:v>81</c:v>
                </c:pt>
                <c:pt idx="6">
                  <c:v>83</c:v>
                </c:pt>
                <c:pt idx="7">
                  <c:v>72</c:v>
                </c:pt>
                <c:pt idx="8">
                  <c:v>84</c:v>
                </c:pt>
                <c:pt idx="9">
                  <c:v>83</c:v>
                </c:pt>
                <c:pt idx="10">
                  <c:v>79</c:v>
                </c:pt>
                <c:pt idx="11">
                  <c:v>83</c:v>
                </c:pt>
                <c:pt idx="12">
                  <c:v>77</c:v>
                </c:pt>
                <c:pt idx="13">
                  <c:v>74</c:v>
                </c:pt>
                <c:pt idx="14">
                  <c:v>86</c:v>
                </c:pt>
              </c:numCache>
            </c:numRef>
          </c:val>
        </c:ser>
        <c:ser>
          <c:idx val="1"/>
          <c:order val="1"/>
          <c:tx>
            <c:strRef>
              <c:f>Sheet1!$C$1</c:f>
              <c:strCache>
                <c:ptCount val="1"/>
                <c:pt idx="0">
                  <c:v>Disagree</c:v>
                </c:pt>
              </c:strCache>
            </c:strRef>
          </c:tx>
          <c:spPr>
            <a:solidFill>
              <a:schemeClr val="accent2"/>
            </a:solidFill>
            <a:ln>
              <a:solidFill>
                <a:schemeClr val="tx1"/>
              </a:solidFill>
            </a:ln>
          </c:spPr>
          <c:dLbls>
            <c:txPr>
              <a:bodyPr/>
              <a:lstStyle/>
              <a:p>
                <a:pPr>
                  <a:defRPr sz="1600">
                    <a:latin typeface="Calibri" pitchFamily="34" charset="0"/>
                  </a:defRPr>
                </a:pPr>
                <a:endParaRPr lang="en-US"/>
              </a:p>
            </c:txPr>
            <c:showVal val="1"/>
          </c:dLbls>
          <c:cat>
            <c:strRef>
              <c:f>Sheet1!$A$2:$A$16</c:f>
              <c:strCache>
                <c:ptCount val="15"/>
                <c:pt idx="0">
                  <c:v>Total</c:v>
                </c:pt>
                <c:pt idx="1">
                  <c:v>Private</c:v>
                </c:pt>
                <c:pt idx="2">
                  <c:v>State</c:v>
                </c:pt>
                <c:pt idx="3">
                  <c:v>Fresh.</c:v>
                </c:pt>
                <c:pt idx="4">
                  <c:v>Soph.</c:v>
                </c:pt>
                <c:pt idx="5">
                  <c:v>Junior</c:v>
                </c:pt>
                <c:pt idx="6">
                  <c:v>Senior</c:v>
                </c:pt>
                <c:pt idx="7">
                  <c:v>GOP</c:v>
                </c:pt>
                <c:pt idx="8">
                  <c:v>Dem.</c:v>
                </c:pt>
                <c:pt idx="9">
                  <c:v>Ind.</c:v>
                </c:pt>
                <c:pt idx="10">
                  <c:v>White</c:v>
                </c:pt>
                <c:pt idx="11">
                  <c:v>Black</c:v>
                </c:pt>
                <c:pt idx="12">
                  <c:v>Hisp.</c:v>
                </c:pt>
                <c:pt idx="13">
                  <c:v>Men</c:v>
                </c:pt>
                <c:pt idx="14">
                  <c:v>Wom.</c:v>
                </c:pt>
              </c:strCache>
            </c:strRef>
          </c:cat>
          <c:val>
            <c:numRef>
              <c:f>Sheet1!$C$2:$C$16</c:f>
              <c:numCache>
                <c:formatCode>General</c:formatCode>
                <c:ptCount val="15"/>
                <c:pt idx="0">
                  <c:v>17</c:v>
                </c:pt>
                <c:pt idx="1">
                  <c:v>17</c:v>
                </c:pt>
                <c:pt idx="2">
                  <c:v>17</c:v>
                </c:pt>
                <c:pt idx="3">
                  <c:v>15</c:v>
                </c:pt>
                <c:pt idx="4">
                  <c:v>23</c:v>
                </c:pt>
                <c:pt idx="5">
                  <c:v>15</c:v>
                </c:pt>
                <c:pt idx="6">
                  <c:v>16</c:v>
                </c:pt>
                <c:pt idx="7">
                  <c:v>25</c:v>
                </c:pt>
                <c:pt idx="8">
                  <c:v>14</c:v>
                </c:pt>
                <c:pt idx="9">
                  <c:v>16</c:v>
                </c:pt>
                <c:pt idx="10">
                  <c:v>18</c:v>
                </c:pt>
                <c:pt idx="11">
                  <c:v>15</c:v>
                </c:pt>
                <c:pt idx="12">
                  <c:v>17</c:v>
                </c:pt>
                <c:pt idx="13">
                  <c:v>24</c:v>
                </c:pt>
                <c:pt idx="14">
                  <c:v>11</c:v>
                </c:pt>
              </c:numCache>
            </c:numRef>
          </c:val>
        </c:ser>
        <c:dLbls>
          <c:showVal val="1"/>
        </c:dLbls>
        <c:gapWidth val="75"/>
        <c:axId val="175232128"/>
        <c:axId val="175233664"/>
      </c:barChart>
      <c:catAx>
        <c:axId val="175232128"/>
        <c:scaling>
          <c:orientation val="minMax"/>
        </c:scaling>
        <c:axPos val="b"/>
        <c:majorTickMark val="none"/>
        <c:tickLblPos val="nextTo"/>
        <c:txPr>
          <a:bodyPr/>
          <a:lstStyle/>
          <a:p>
            <a:pPr>
              <a:defRPr sz="1400" b="1" baseline="0">
                <a:latin typeface="Calibri" pitchFamily="34" charset="0"/>
              </a:defRPr>
            </a:pPr>
            <a:endParaRPr lang="en-US"/>
          </a:p>
        </c:txPr>
        <c:crossAx val="175233664"/>
        <c:crosses val="autoZero"/>
        <c:auto val="1"/>
        <c:lblAlgn val="ctr"/>
        <c:lblOffset val="100"/>
      </c:catAx>
      <c:valAx>
        <c:axId val="175233664"/>
        <c:scaling>
          <c:orientation val="minMax"/>
        </c:scaling>
        <c:axPos val="l"/>
        <c:numFmt formatCode="General" sourceLinked="1"/>
        <c:majorTickMark val="none"/>
        <c:tickLblPos val="nextTo"/>
        <c:txPr>
          <a:bodyPr/>
          <a:lstStyle/>
          <a:p>
            <a:pPr>
              <a:defRPr>
                <a:latin typeface="Calibri" pitchFamily="34" charset="0"/>
              </a:defRPr>
            </a:pPr>
            <a:endParaRPr lang="en-US"/>
          </a:p>
        </c:txPr>
        <c:crossAx val="175232128"/>
        <c:crosses val="autoZero"/>
        <c:crossBetween val="between"/>
      </c:valAx>
    </c:plotArea>
    <c:legend>
      <c:legendPos val="b"/>
      <c:txPr>
        <a:bodyPr/>
        <a:lstStyle/>
        <a:p>
          <a:pPr>
            <a:defRPr>
              <a:latin typeface="Calibri" pitchFamily="34" charset="0"/>
            </a:defRPr>
          </a:pPr>
          <a:endParaRPr lang="en-US"/>
        </a:p>
      </c:txPr>
    </c:legend>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03" tIns="46651" rIns="93303" bIns="46651"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03" tIns="46651" rIns="93303" bIns="46651"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52228"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3303" tIns="46651" rIns="93303" bIns="466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03" tIns="46651" rIns="93303" bIns="46651"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03" tIns="46651" rIns="93303" bIns="46651" numCol="1" anchor="b" anchorCtr="0" compatLnSpc="1">
            <a:prstTxWarp prst="textNoShape">
              <a:avLst/>
            </a:prstTxWarp>
          </a:bodyPr>
          <a:lstStyle>
            <a:lvl1pPr algn="r">
              <a:defRPr sz="1200">
                <a:latin typeface="Arial" charset="0"/>
                <a:cs typeface="+mn-cs"/>
              </a:defRPr>
            </a:lvl1pPr>
          </a:lstStyle>
          <a:p>
            <a:pPr>
              <a:defRPr/>
            </a:pPr>
            <a:fld id="{EB52C246-92B4-42E2-B0DF-D1944C58415A}" type="slidenum">
              <a:rPr lang="en-US"/>
              <a:pPr>
                <a:defRPr/>
              </a:pPr>
              <a:t>‹#›</a:t>
            </a:fld>
            <a:endParaRPr lang="en-US" dirty="0"/>
          </a:p>
        </p:txBody>
      </p:sp>
    </p:spTree>
    <p:extLst>
      <p:ext uri="{BB962C8B-B14F-4D97-AF65-F5344CB8AC3E}">
        <p14:creationId xmlns="" xmlns:p14="http://schemas.microsoft.com/office/powerpoint/2010/main" val="14268023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extLst/>
        </p:spPr>
        <p:txBody>
          <a:bodyPr/>
          <a:lstStyle>
            <a:lvl1pPr eaLnBrk="0" hangingPunct="0">
              <a:defRPr>
                <a:solidFill>
                  <a:schemeClr val="tx1"/>
                </a:solidFill>
                <a:latin typeface="Arial" charset="0"/>
              </a:defRPr>
            </a:lvl1pPr>
            <a:lvl2pPr marL="758085" indent="-291570" eaLnBrk="0" hangingPunct="0">
              <a:defRPr>
                <a:solidFill>
                  <a:schemeClr val="tx1"/>
                </a:solidFill>
                <a:latin typeface="Arial" charset="0"/>
              </a:defRPr>
            </a:lvl2pPr>
            <a:lvl3pPr marL="1166283" indent="-233257" eaLnBrk="0" hangingPunct="0">
              <a:defRPr>
                <a:solidFill>
                  <a:schemeClr val="tx1"/>
                </a:solidFill>
                <a:latin typeface="Arial" charset="0"/>
              </a:defRPr>
            </a:lvl3pPr>
            <a:lvl4pPr marL="1632797" indent="-233257" eaLnBrk="0" hangingPunct="0">
              <a:defRPr>
                <a:solidFill>
                  <a:schemeClr val="tx1"/>
                </a:solidFill>
                <a:latin typeface="Arial" charset="0"/>
              </a:defRPr>
            </a:lvl4pPr>
            <a:lvl5pPr marL="2099311" indent="-233257" eaLnBrk="0" hangingPunct="0">
              <a:defRPr>
                <a:solidFill>
                  <a:schemeClr val="tx1"/>
                </a:solidFill>
                <a:latin typeface="Arial" charset="0"/>
              </a:defRPr>
            </a:lvl5pPr>
            <a:lvl6pPr marL="2565825" indent="-233257" eaLnBrk="0" fontAlgn="base" hangingPunct="0">
              <a:spcBef>
                <a:spcPct val="0"/>
              </a:spcBef>
              <a:spcAft>
                <a:spcPct val="0"/>
              </a:spcAft>
              <a:defRPr>
                <a:solidFill>
                  <a:schemeClr val="tx1"/>
                </a:solidFill>
                <a:latin typeface="Arial" charset="0"/>
              </a:defRPr>
            </a:lvl6pPr>
            <a:lvl7pPr marL="3032336" indent="-233257" eaLnBrk="0" fontAlgn="base" hangingPunct="0">
              <a:spcBef>
                <a:spcPct val="0"/>
              </a:spcBef>
              <a:spcAft>
                <a:spcPct val="0"/>
              </a:spcAft>
              <a:defRPr>
                <a:solidFill>
                  <a:schemeClr val="tx1"/>
                </a:solidFill>
                <a:latin typeface="Arial" charset="0"/>
              </a:defRPr>
            </a:lvl7pPr>
            <a:lvl8pPr marL="3498850" indent="-233257" eaLnBrk="0" fontAlgn="base" hangingPunct="0">
              <a:spcBef>
                <a:spcPct val="0"/>
              </a:spcBef>
              <a:spcAft>
                <a:spcPct val="0"/>
              </a:spcAft>
              <a:defRPr>
                <a:solidFill>
                  <a:schemeClr val="tx1"/>
                </a:solidFill>
                <a:latin typeface="Arial" charset="0"/>
              </a:defRPr>
            </a:lvl8pPr>
            <a:lvl9pPr marL="3965364" indent="-233257" eaLnBrk="0" fontAlgn="base" hangingPunct="0">
              <a:spcBef>
                <a:spcPct val="0"/>
              </a:spcBef>
              <a:spcAft>
                <a:spcPct val="0"/>
              </a:spcAft>
              <a:defRPr>
                <a:solidFill>
                  <a:schemeClr val="tx1"/>
                </a:solidFill>
                <a:latin typeface="Arial" charset="0"/>
              </a:defRPr>
            </a:lvl9pPr>
          </a:lstStyle>
          <a:p>
            <a:pPr eaLnBrk="1" hangingPunct="1">
              <a:defRPr/>
            </a:pPr>
            <a:fld id="{996292DE-9AF2-45C3-A1E7-C9BD9AAB7298}" type="slidenum">
              <a:rPr lang="en-US" smtClean="0"/>
              <a:pPr eaLnBrk="1" hangingPunct="1">
                <a:defRPr/>
              </a:pPr>
              <a:t>1</a:t>
            </a:fld>
            <a:endParaRPr lang="en-US" dirty="0" smtClean="0"/>
          </a:p>
        </p:txBody>
      </p:sp>
      <p:sp>
        <p:nvSpPr>
          <p:cNvPr id="53251"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88" tIns="46644" rIns="93288" bIns="46644" anchor="b"/>
          <a:lstStyle/>
          <a:p>
            <a:pPr algn="r" defTabSz="911225"/>
            <a:fld id="{6EF7C24C-EA3E-4E0A-BC94-49196CC9DEDF}" type="slidenum">
              <a:rPr lang="en-US" altLang="en-US" sz="1200"/>
              <a:pPr algn="r" defTabSz="911225"/>
              <a:t>1</a:t>
            </a:fld>
            <a:endParaRPr lang="en-US" altLang="en-US" sz="1200" dirty="0"/>
          </a:p>
        </p:txBody>
      </p:sp>
      <p:sp>
        <p:nvSpPr>
          <p:cNvPr id="53252"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74" tIns="46637" rIns="93274" bIns="46637" anchor="b"/>
          <a:lstStyle/>
          <a:p>
            <a:pPr algn="r" defTabSz="911225"/>
            <a:fld id="{CDDF8E72-E944-4212-B5F6-FDD97D468C77}" type="slidenum">
              <a:rPr lang="en-US" altLang="en-US" sz="1200"/>
              <a:pPr algn="r" defTabSz="911225"/>
              <a:t>1</a:t>
            </a:fld>
            <a:endParaRPr lang="en-US" altLang="en-US" sz="1200" dirty="0"/>
          </a:p>
        </p:txBody>
      </p:sp>
      <p:sp>
        <p:nvSpPr>
          <p:cNvPr id="53253" name="Slide Image Placeholder 1"/>
          <p:cNvSpPr>
            <a:spLocks noGrp="1" noRot="1" noChangeAspect="1" noTextEdit="1"/>
          </p:cNvSpPr>
          <p:nvPr>
            <p:ph type="sldImg"/>
          </p:nvPr>
        </p:nvSpPr>
        <p:spPr>
          <a:xfrm>
            <a:off x="1189038" y="701675"/>
            <a:ext cx="4648200" cy="3486150"/>
          </a:xfrm>
          <a:ln/>
        </p:spPr>
      </p:sp>
      <p:sp>
        <p:nvSpPr>
          <p:cNvPr id="53254" name="Notes Placeholder 2"/>
          <p:cNvSpPr>
            <a:spLocks noGrp="1"/>
          </p:cNvSpPr>
          <p:nvPr>
            <p:ph type="body" idx="1"/>
          </p:nvPr>
        </p:nvSpPr>
        <p:spPr>
          <a:xfrm>
            <a:off x="936625" y="4421188"/>
            <a:ext cx="5149850" cy="4186237"/>
          </a:xfrm>
          <a:noFill/>
          <a:ln/>
        </p:spPr>
        <p:txBody>
          <a:bodyPr lIns="92908" tIns="46454" rIns="92908" bIns="46454"/>
          <a:lstStyle/>
          <a:p>
            <a:pPr eaLnBrk="1" hangingPunct="1"/>
            <a:endParaRPr lang="en-US" altLang="en-US" dirty="0" smtClean="0"/>
          </a:p>
        </p:txBody>
      </p:sp>
      <p:sp>
        <p:nvSpPr>
          <p:cNvPr id="53255" name="Slide Number Placeholder 3"/>
          <p:cNvSpPr txBox="1">
            <a:spLocks noGrp="1"/>
          </p:cNvSpPr>
          <p:nvPr/>
        </p:nvSpPr>
        <p:spPr bwMode="auto">
          <a:xfrm>
            <a:off x="3978275" y="8842375"/>
            <a:ext cx="3044825" cy="466725"/>
          </a:xfrm>
          <a:prstGeom prst="rect">
            <a:avLst/>
          </a:prstGeom>
          <a:noFill/>
          <a:ln w="9525">
            <a:noFill/>
            <a:miter lim="800000"/>
            <a:headEnd/>
            <a:tailEnd/>
          </a:ln>
        </p:spPr>
        <p:txBody>
          <a:bodyPr lIns="92908" tIns="46454" rIns="92908" bIns="46454" anchor="b"/>
          <a:lstStyle/>
          <a:p>
            <a:pPr algn="r" defTabSz="923925"/>
            <a:fld id="{62E2BB37-31BD-4022-9FD1-917DEC5EB893}" type="slidenum">
              <a:rPr lang="en-US" altLang="en-US" sz="1200">
                <a:latin typeface="Times New Roman" pitchFamily="18" charset="0"/>
              </a:rPr>
              <a:pPr algn="r" defTabSz="923925"/>
              <a:t>1</a:t>
            </a:fld>
            <a:endParaRPr lang="en-US" altLang="en-US" sz="1200" dirty="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54F3CFF2-B42B-4C9C-8E80-26CCBBF803FC}" type="slidenum">
              <a:rPr lang="en-US" smtClean="0"/>
              <a:pPr>
                <a:defRPr/>
              </a:pPr>
              <a:t>2</a:t>
            </a:fld>
            <a:endParaRPr lang="en-US" dirty="0" smtClean="0"/>
          </a:p>
        </p:txBody>
      </p:sp>
      <p:sp>
        <p:nvSpPr>
          <p:cNvPr id="55299"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70" tIns="46634" rIns="93270" bIns="46634" anchor="b"/>
          <a:lstStyle/>
          <a:p>
            <a:pPr algn="r" defTabSz="908050"/>
            <a:fld id="{AE682DAF-7348-4BF7-BA2D-F5811FC991C2}" type="slidenum">
              <a:rPr lang="en-US" altLang="en-US" sz="1200"/>
              <a:pPr algn="r" defTabSz="908050"/>
              <a:t>2</a:t>
            </a:fld>
            <a:endParaRPr lang="en-US" altLang="en-US" sz="1200" dirty="0"/>
          </a:p>
        </p:txBody>
      </p:sp>
      <p:sp>
        <p:nvSpPr>
          <p:cNvPr id="55300"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46" tIns="46621" rIns="93246" bIns="46621" anchor="b"/>
          <a:lstStyle/>
          <a:p>
            <a:pPr algn="r" defTabSz="904875"/>
            <a:fld id="{0DF25F34-24A8-4E83-A548-266EFFA1780A}" type="slidenum">
              <a:rPr lang="en-US" altLang="en-US" sz="1200"/>
              <a:pPr algn="r" defTabSz="904875"/>
              <a:t>2</a:t>
            </a:fld>
            <a:endParaRPr lang="en-US" altLang="en-US" sz="1200" dirty="0"/>
          </a:p>
        </p:txBody>
      </p:sp>
      <p:sp>
        <p:nvSpPr>
          <p:cNvPr id="55301"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37" tIns="46616" rIns="93237" bIns="46616" anchor="b"/>
          <a:lstStyle/>
          <a:p>
            <a:pPr algn="r" defTabSz="903288"/>
            <a:fld id="{A73E54B3-CD75-4BBD-B10A-E59E493D8BAA}" type="slidenum">
              <a:rPr lang="en-US" altLang="en-US" sz="1200"/>
              <a:pPr algn="r" defTabSz="903288"/>
              <a:t>2</a:t>
            </a:fld>
            <a:endParaRPr lang="en-US" altLang="en-US" sz="1200" dirty="0"/>
          </a:p>
        </p:txBody>
      </p:sp>
      <p:sp>
        <p:nvSpPr>
          <p:cNvPr id="55302"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24" tIns="46610" rIns="93224" bIns="46610" anchor="b"/>
          <a:lstStyle/>
          <a:p>
            <a:pPr algn="r" defTabSz="887413"/>
            <a:fld id="{7B0A5D82-6FAE-4343-8893-55F8B1A1F1CC}" type="slidenum">
              <a:rPr lang="en-US" altLang="en-US" sz="1200"/>
              <a:pPr algn="r" defTabSz="887413"/>
              <a:t>2</a:t>
            </a:fld>
            <a:endParaRPr lang="en-US" altLang="en-US" sz="1200" dirty="0"/>
          </a:p>
        </p:txBody>
      </p:sp>
      <p:sp>
        <p:nvSpPr>
          <p:cNvPr id="55303" name="Rectangle 2"/>
          <p:cNvSpPr>
            <a:spLocks noGrp="1" noRot="1" noChangeAspect="1" noChangeArrowheads="1" noTextEdit="1"/>
          </p:cNvSpPr>
          <p:nvPr>
            <p:ph type="sldImg"/>
          </p:nvPr>
        </p:nvSpPr>
        <p:spPr>
          <a:xfrm>
            <a:off x="1195388" y="703263"/>
            <a:ext cx="4643437" cy="3482975"/>
          </a:xfrm>
          <a:ln/>
        </p:spPr>
      </p:sp>
      <p:sp>
        <p:nvSpPr>
          <p:cNvPr id="55304" name="Rectangle 3"/>
          <p:cNvSpPr>
            <a:spLocks noGrp="1" noChangeArrowheads="1"/>
          </p:cNvSpPr>
          <p:nvPr>
            <p:ph type="body" idx="1"/>
          </p:nvPr>
        </p:nvSpPr>
        <p:spPr>
          <a:xfrm>
            <a:off x="935038" y="4421188"/>
            <a:ext cx="5153025" cy="4184650"/>
          </a:xfrm>
          <a:noFill/>
          <a:ln/>
        </p:spPr>
        <p:txBody>
          <a:bodyPr lIns="93224" tIns="46610" rIns="93224" bIns="46610"/>
          <a:lstStyle/>
          <a:p>
            <a:pPr eaLnBrk="1" hangingPunct="1"/>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p:spPr>
        <p:txBody>
          <a:bodyPr/>
          <a:lstStyle>
            <a:lvl1pPr eaLnBrk="0" hangingPunct="0">
              <a:defRPr>
                <a:solidFill>
                  <a:schemeClr val="tx1"/>
                </a:solidFill>
                <a:latin typeface="Arial" charset="0"/>
              </a:defRPr>
            </a:lvl1pPr>
            <a:lvl2pPr marL="758085" indent="-291570" eaLnBrk="0" hangingPunct="0">
              <a:defRPr>
                <a:solidFill>
                  <a:schemeClr val="tx1"/>
                </a:solidFill>
                <a:latin typeface="Arial" charset="0"/>
              </a:defRPr>
            </a:lvl2pPr>
            <a:lvl3pPr marL="1166283" indent="-233257" eaLnBrk="0" hangingPunct="0">
              <a:defRPr>
                <a:solidFill>
                  <a:schemeClr val="tx1"/>
                </a:solidFill>
                <a:latin typeface="Arial" charset="0"/>
              </a:defRPr>
            </a:lvl3pPr>
            <a:lvl4pPr marL="1632797" indent="-233257" eaLnBrk="0" hangingPunct="0">
              <a:defRPr>
                <a:solidFill>
                  <a:schemeClr val="tx1"/>
                </a:solidFill>
                <a:latin typeface="Arial" charset="0"/>
              </a:defRPr>
            </a:lvl4pPr>
            <a:lvl5pPr marL="2099311" indent="-233257" eaLnBrk="0" hangingPunct="0">
              <a:defRPr>
                <a:solidFill>
                  <a:schemeClr val="tx1"/>
                </a:solidFill>
                <a:latin typeface="Arial" charset="0"/>
              </a:defRPr>
            </a:lvl5pPr>
            <a:lvl6pPr marL="2565825" indent="-233257" eaLnBrk="0" fontAlgn="base" hangingPunct="0">
              <a:spcBef>
                <a:spcPct val="0"/>
              </a:spcBef>
              <a:spcAft>
                <a:spcPct val="0"/>
              </a:spcAft>
              <a:defRPr>
                <a:solidFill>
                  <a:schemeClr val="tx1"/>
                </a:solidFill>
                <a:latin typeface="Arial" charset="0"/>
              </a:defRPr>
            </a:lvl6pPr>
            <a:lvl7pPr marL="3032336" indent="-233257" eaLnBrk="0" fontAlgn="base" hangingPunct="0">
              <a:spcBef>
                <a:spcPct val="0"/>
              </a:spcBef>
              <a:spcAft>
                <a:spcPct val="0"/>
              </a:spcAft>
              <a:defRPr>
                <a:solidFill>
                  <a:schemeClr val="tx1"/>
                </a:solidFill>
                <a:latin typeface="Arial" charset="0"/>
              </a:defRPr>
            </a:lvl7pPr>
            <a:lvl8pPr marL="3498850" indent="-233257" eaLnBrk="0" fontAlgn="base" hangingPunct="0">
              <a:spcBef>
                <a:spcPct val="0"/>
              </a:spcBef>
              <a:spcAft>
                <a:spcPct val="0"/>
              </a:spcAft>
              <a:defRPr>
                <a:solidFill>
                  <a:schemeClr val="tx1"/>
                </a:solidFill>
                <a:latin typeface="Arial" charset="0"/>
              </a:defRPr>
            </a:lvl8pPr>
            <a:lvl9pPr marL="3965364" indent="-233257" eaLnBrk="0" fontAlgn="base" hangingPunct="0">
              <a:spcBef>
                <a:spcPct val="0"/>
              </a:spcBef>
              <a:spcAft>
                <a:spcPct val="0"/>
              </a:spcAft>
              <a:defRPr>
                <a:solidFill>
                  <a:schemeClr val="tx1"/>
                </a:solidFill>
                <a:latin typeface="Arial" charset="0"/>
              </a:defRPr>
            </a:lvl9pPr>
          </a:lstStyle>
          <a:p>
            <a:pPr eaLnBrk="1" hangingPunct="1">
              <a:defRPr/>
            </a:pPr>
            <a:fld id="{24EE6382-123D-4630-A3F0-4116E8B5C457}" type="slidenum">
              <a:rPr lang="en-US" smtClean="0"/>
              <a:pPr eaLnBrk="1" hangingPunct="1">
                <a:defRPr/>
              </a:pPr>
              <a:t>3</a:t>
            </a:fld>
            <a:endParaRPr lang="en-US" dirty="0" smtClean="0"/>
          </a:p>
        </p:txBody>
      </p:sp>
      <p:sp>
        <p:nvSpPr>
          <p:cNvPr id="54275"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88" tIns="46644" rIns="93288" bIns="46644" anchor="b"/>
          <a:lstStyle/>
          <a:p>
            <a:pPr algn="r" defTabSz="911225"/>
            <a:fld id="{F3856499-D9C6-46B9-A2F6-7A94B29717FB}" type="slidenum">
              <a:rPr lang="en-US" altLang="en-US" sz="1200"/>
              <a:pPr algn="r" defTabSz="911225"/>
              <a:t>3</a:t>
            </a:fld>
            <a:endParaRPr lang="en-US" altLang="en-US" sz="1200" dirty="0"/>
          </a:p>
        </p:txBody>
      </p:sp>
      <p:sp>
        <p:nvSpPr>
          <p:cNvPr id="54276"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74" tIns="46637" rIns="93274" bIns="46637" anchor="b"/>
          <a:lstStyle/>
          <a:p>
            <a:pPr algn="r" defTabSz="911225"/>
            <a:fld id="{DC46E09E-7FEA-4E17-931D-EED68CF38907}" type="slidenum">
              <a:rPr lang="en-US" altLang="en-US" sz="1200"/>
              <a:pPr algn="r" defTabSz="911225"/>
              <a:t>3</a:t>
            </a:fld>
            <a:endParaRPr lang="en-US" altLang="en-US" sz="1200" dirty="0"/>
          </a:p>
        </p:txBody>
      </p:sp>
      <p:sp>
        <p:nvSpPr>
          <p:cNvPr id="54277" name="Slide Image Placeholder 1"/>
          <p:cNvSpPr>
            <a:spLocks noGrp="1" noRot="1" noChangeAspect="1" noTextEdit="1"/>
          </p:cNvSpPr>
          <p:nvPr>
            <p:ph type="sldImg"/>
          </p:nvPr>
        </p:nvSpPr>
        <p:spPr>
          <a:xfrm>
            <a:off x="1189038" y="701675"/>
            <a:ext cx="4648200" cy="3486150"/>
          </a:xfrm>
          <a:ln/>
        </p:spPr>
      </p:sp>
      <p:sp>
        <p:nvSpPr>
          <p:cNvPr id="54278" name="Notes Placeholder 2"/>
          <p:cNvSpPr>
            <a:spLocks noGrp="1"/>
          </p:cNvSpPr>
          <p:nvPr>
            <p:ph type="body" idx="1"/>
          </p:nvPr>
        </p:nvSpPr>
        <p:spPr>
          <a:xfrm>
            <a:off x="936625" y="4421188"/>
            <a:ext cx="5149850" cy="4186237"/>
          </a:xfrm>
          <a:noFill/>
          <a:ln/>
        </p:spPr>
        <p:txBody>
          <a:bodyPr lIns="92908" tIns="46454" rIns="92908" bIns="46454"/>
          <a:lstStyle/>
          <a:p>
            <a:pPr eaLnBrk="1" hangingPunct="1"/>
            <a:endParaRPr lang="en-US" altLang="en-US" dirty="0" smtClean="0"/>
          </a:p>
        </p:txBody>
      </p:sp>
      <p:sp>
        <p:nvSpPr>
          <p:cNvPr id="54279" name="Slide Number Placeholder 3"/>
          <p:cNvSpPr txBox="1">
            <a:spLocks noGrp="1"/>
          </p:cNvSpPr>
          <p:nvPr/>
        </p:nvSpPr>
        <p:spPr bwMode="auto">
          <a:xfrm>
            <a:off x="3978275" y="8842375"/>
            <a:ext cx="3044825" cy="466725"/>
          </a:xfrm>
          <a:prstGeom prst="rect">
            <a:avLst/>
          </a:prstGeom>
          <a:noFill/>
          <a:ln w="9525">
            <a:noFill/>
            <a:miter lim="800000"/>
            <a:headEnd/>
            <a:tailEnd/>
          </a:ln>
        </p:spPr>
        <p:txBody>
          <a:bodyPr lIns="92908" tIns="46454" rIns="92908" bIns="46454" anchor="b"/>
          <a:lstStyle/>
          <a:p>
            <a:pPr algn="r" defTabSz="923925"/>
            <a:fld id="{ED378D03-D23B-4D06-A72D-34AF6B19D89B}" type="slidenum">
              <a:rPr lang="en-US" altLang="en-US" sz="1200">
                <a:latin typeface="Times New Roman" pitchFamily="18" charset="0"/>
              </a:rPr>
              <a:pPr algn="r" defTabSz="923925"/>
              <a:t>3</a:t>
            </a:fld>
            <a:endParaRPr lang="en-US" altLang="en-US" sz="1200" dirty="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p:spPr>
        <p:txBody>
          <a:bodyPr/>
          <a:lstStyle>
            <a:lvl1pPr eaLnBrk="0" hangingPunct="0">
              <a:defRPr>
                <a:solidFill>
                  <a:schemeClr val="tx1"/>
                </a:solidFill>
                <a:latin typeface="Arial" charset="0"/>
              </a:defRPr>
            </a:lvl1pPr>
            <a:lvl2pPr marL="758085" indent="-291570" eaLnBrk="0" hangingPunct="0">
              <a:defRPr>
                <a:solidFill>
                  <a:schemeClr val="tx1"/>
                </a:solidFill>
                <a:latin typeface="Arial" charset="0"/>
              </a:defRPr>
            </a:lvl2pPr>
            <a:lvl3pPr marL="1166283" indent="-233257" eaLnBrk="0" hangingPunct="0">
              <a:defRPr>
                <a:solidFill>
                  <a:schemeClr val="tx1"/>
                </a:solidFill>
                <a:latin typeface="Arial" charset="0"/>
              </a:defRPr>
            </a:lvl3pPr>
            <a:lvl4pPr marL="1632797" indent="-233257" eaLnBrk="0" hangingPunct="0">
              <a:defRPr>
                <a:solidFill>
                  <a:schemeClr val="tx1"/>
                </a:solidFill>
                <a:latin typeface="Arial" charset="0"/>
              </a:defRPr>
            </a:lvl4pPr>
            <a:lvl5pPr marL="2099311" indent="-233257" eaLnBrk="0" hangingPunct="0">
              <a:defRPr>
                <a:solidFill>
                  <a:schemeClr val="tx1"/>
                </a:solidFill>
                <a:latin typeface="Arial" charset="0"/>
              </a:defRPr>
            </a:lvl5pPr>
            <a:lvl6pPr marL="2565825" indent="-233257" eaLnBrk="0" fontAlgn="base" hangingPunct="0">
              <a:spcBef>
                <a:spcPct val="0"/>
              </a:spcBef>
              <a:spcAft>
                <a:spcPct val="0"/>
              </a:spcAft>
              <a:defRPr>
                <a:solidFill>
                  <a:schemeClr val="tx1"/>
                </a:solidFill>
                <a:latin typeface="Arial" charset="0"/>
              </a:defRPr>
            </a:lvl6pPr>
            <a:lvl7pPr marL="3032336" indent="-233257" eaLnBrk="0" fontAlgn="base" hangingPunct="0">
              <a:spcBef>
                <a:spcPct val="0"/>
              </a:spcBef>
              <a:spcAft>
                <a:spcPct val="0"/>
              </a:spcAft>
              <a:defRPr>
                <a:solidFill>
                  <a:schemeClr val="tx1"/>
                </a:solidFill>
                <a:latin typeface="Arial" charset="0"/>
              </a:defRPr>
            </a:lvl7pPr>
            <a:lvl8pPr marL="3498850" indent="-233257" eaLnBrk="0" fontAlgn="base" hangingPunct="0">
              <a:spcBef>
                <a:spcPct val="0"/>
              </a:spcBef>
              <a:spcAft>
                <a:spcPct val="0"/>
              </a:spcAft>
              <a:defRPr>
                <a:solidFill>
                  <a:schemeClr val="tx1"/>
                </a:solidFill>
                <a:latin typeface="Arial" charset="0"/>
              </a:defRPr>
            </a:lvl8pPr>
            <a:lvl9pPr marL="3965364" indent="-233257" eaLnBrk="0" fontAlgn="base" hangingPunct="0">
              <a:spcBef>
                <a:spcPct val="0"/>
              </a:spcBef>
              <a:spcAft>
                <a:spcPct val="0"/>
              </a:spcAft>
              <a:defRPr>
                <a:solidFill>
                  <a:schemeClr val="tx1"/>
                </a:solidFill>
                <a:latin typeface="Arial" charset="0"/>
              </a:defRPr>
            </a:lvl9pPr>
          </a:lstStyle>
          <a:p>
            <a:pPr eaLnBrk="1" hangingPunct="1">
              <a:defRPr/>
            </a:pPr>
            <a:fld id="{24EE6382-123D-4630-A3F0-4116E8B5C457}" type="slidenum">
              <a:rPr lang="en-US" smtClean="0"/>
              <a:pPr eaLnBrk="1" hangingPunct="1">
                <a:defRPr/>
              </a:pPr>
              <a:t>7</a:t>
            </a:fld>
            <a:endParaRPr lang="en-US" dirty="0" smtClean="0"/>
          </a:p>
        </p:txBody>
      </p:sp>
      <p:sp>
        <p:nvSpPr>
          <p:cNvPr id="54275"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88" tIns="46644" rIns="93288" bIns="46644" anchor="b"/>
          <a:lstStyle/>
          <a:p>
            <a:pPr algn="r" defTabSz="911225"/>
            <a:fld id="{F3856499-D9C6-46B9-A2F6-7A94B29717FB}" type="slidenum">
              <a:rPr lang="en-US" altLang="en-US" sz="1200"/>
              <a:pPr algn="r" defTabSz="911225"/>
              <a:t>7</a:t>
            </a:fld>
            <a:endParaRPr lang="en-US" altLang="en-US" sz="1200" dirty="0"/>
          </a:p>
        </p:txBody>
      </p:sp>
      <p:sp>
        <p:nvSpPr>
          <p:cNvPr id="54276"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74" tIns="46637" rIns="93274" bIns="46637" anchor="b"/>
          <a:lstStyle/>
          <a:p>
            <a:pPr algn="r" defTabSz="911225"/>
            <a:fld id="{DC46E09E-7FEA-4E17-931D-EED68CF38907}" type="slidenum">
              <a:rPr lang="en-US" altLang="en-US" sz="1200"/>
              <a:pPr algn="r" defTabSz="911225"/>
              <a:t>7</a:t>
            </a:fld>
            <a:endParaRPr lang="en-US" altLang="en-US" sz="1200" dirty="0"/>
          </a:p>
        </p:txBody>
      </p:sp>
      <p:sp>
        <p:nvSpPr>
          <p:cNvPr id="54277" name="Slide Image Placeholder 1"/>
          <p:cNvSpPr>
            <a:spLocks noGrp="1" noRot="1" noChangeAspect="1" noTextEdit="1"/>
          </p:cNvSpPr>
          <p:nvPr>
            <p:ph type="sldImg"/>
          </p:nvPr>
        </p:nvSpPr>
        <p:spPr>
          <a:xfrm>
            <a:off x="1189038" y="701675"/>
            <a:ext cx="4648200" cy="3486150"/>
          </a:xfrm>
          <a:ln/>
        </p:spPr>
      </p:sp>
      <p:sp>
        <p:nvSpPr>
          <p:cNvPr id="54278" name="Notes Placeholder 2"/>
          <p:cNvSpPr>
            <a:spLocks noGrp="1"/>
          </p:cNvSpPr>
          <p:nvPr>
            <p:ph type="body" idx="1"/>
          </p:nvPr>
        </p:nvSpPr>
        <p:spPr>
          <a:xfrm>
            <a:off x="936625" y="4421188"/>
            <a:ext cx="5149850" cy="4186237"/>
          </a:xfrm>
          <a:noFill/>
          <a:ln/>
        </p:spPr>
        <p:txBody>
          <a:bodyPr lIns="92908" tIns="46454" rIns="92908" bIns="46454"/>
          <a:lstStyle/>
          <a:p>
            <a:pPr eaLnBrk="1" hangingPunct="1"/>
            <a:endParaRPr lang="en-US" altLang="en-US" dirty="0" smtClean="0"/>
          </a:p>
        </p:txBody>
      </p:sp>
      <p:sp>
        <p:nvSpPr>
          <p:cNvPr id="54279" name="Slide Number Placeholder 3"/>
          <p:cNvSpPr txBox="1">
            <a:spLocks noGrp="1"/>
          </p:cNvSpPr>
          <p:nvPr/>
        </p:nvSpPr>
        <p:spPr bwMode="auto">
          <a:xfrm>
            <a:off x="3978275" y="8842375"/>
            <a:ext cx="3044825" cy="466725"/>
          </a:xfrm>
          <a:prstGeom prst="rect">
            <a:avLst/>
          </a:prstGeom>
          <a:noFill/>
          <a:ln w="9525">
            <a:noFill/>
            <a:miter lim="800000"/>
            <a:headEnd/>
            <a:tailEnd/>
          </a:ln>
        </p:spPr>
        <p:txBody>
          <a:bodyPr lIns="92908" tIns="46454" rIns="92908" bIns="46454" anchor="b"/>
          <a:lstStyle/>
          <a:p>
            <a:pPr algn="r" defTabSz="923925"/>
            <a:fld id="{ED378D03-D23B-4D06-A72D-34AF6B19D89B}" type="slidenum">
              <a:rPr lang="en-US" altLang="en-US" sz="1200">
                <a:latin typeface="Times New Roman" pitchFamily="18" charset="0"/>
              </a:rPr>
              <a:pPr algn="r" defTabSz="923925"/>
              <a:t>7</a:t>
            </a:fld>
            <a:endParaRPr lang="en-US" altLang="en-US" sz="1200" dirty="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p:spPr>
        <p:txBody>
          <a:bodyPr/>
          <a:lstStyle>
            <a:lvl1pPr eaLnBrk="0" hangingPunct="0">
              <a:defRPr>
                <a:solidFill>
                  <a:schemeClr val="tx1"/>
                </a:solidFill>
                <a:latin typeface="Arial" charset="0"/>
              </a:defRPr>
            </a:lvl1pPr>
            <a:lvl2pPr marL="758085" indent="-291570" eaLnBrk="0" hangingPunct="0">
              <a:defRPr>
                <a:solidFill>
                  <a:schemeClr val="tx1"/>
                </a:solidFill>
                <a:latin typeface="Arial" charset="0"/>
              </a:defRPr>
            </a:lvl2pPr>
            <a:lvl3pPr marL="1166283" indent="-233257" eaLnBrk="0" hangingPunct="0">
              <a:defRPr>
                <a:solidFill>
                  <a:schemeClr val="tx1"/>
                </a:solidFill>
                <a:latin typeface="Arial" charset="0"/>
              </a:defRPr>
            </a:lvl3pPr>
            <a:lvl4pPr marL="1632797" indent="-233257" eaLnBrk="0" hangingPunct="0">
              <a:defRPr>
                <a:solidFill>
                  <a:schemeClr val="tx1"/>
                </a:solidFill>
                <a:latin typeface="Arial" charset="0"/>
              </a:defRPr>
            </a:lvl4pPr>
            <a:lvl5pPr marL="2099311" indent="-233257" eaLnBrk="0" hangingPunct="0">
              <a:defRPr>
                <a:solidFill>
                  <a:schemeClr val="tx1"/>
                </a:solidFill>
                <a:latin typeface="Arial" charset="0"/>
              </a:defRPr>
            </a:lvl5pPr>
            <a:lvl6pPr marL="2565825" indent="-233257" eaLnBrk="0" fontAlgn="base" hangingPunct="0">
              <a:spcBef>
                <a:spcPct val="0"/>
              </a:spcBef>
              <a:spcAft>
                <a:spcPct val="0"/>
              </a:spcAft>
              <a:defRPr>
                <a:solidFill>
                  <a:schemeClr val="tx1"/>
                </a:solidFill>
                <a:latin typeface="Arial" charset="0"/>
              </a:defRPr>
            </a:lvl6pPr>
            <a:lvl7pPr marL="3032336" indent="-233257" eaLnBrk="0" fontAlgn="base" hangingPunct="0">
              <a:spcBef>
                <a:spcPct val="0"/>
              </a:spcBef>
              <a:spcAft>
                <a:spcPct val="0"/>
              </a:spcAft>
              <a:defRPr>
                <a:solidFill>
                  <a:schemeClr val="tx1"/>
                </a:solidFill>
                <a:latin typeface="Arial" charset="0"/>
              </a:defRPr>
            </a:lvl7pPr>
            <a:lvl8pPr marL="3498850" indent="-233257" eaLnBrk="0" fontAlgn="base" hangingPunct="0">
              <a:spcBef>
                <a:spcPct val="0"/>
              </a:spcBef>
              <a:spcAft>
                <a:spcPct val="0"/>
              </a:spcAft>
              <a:defRPr>
                <a:solidFill>
                  <a:schemeClr val="tx1"/>
                </a:solidFill>
                <a:latin typeface="Arial" charset="0"/>
              </a:defRPr>
            </a:lvl8pPr>
            <a:lvl9pPr marL="3965364" indent="-233257" eaLnBrk="0" fontAlgn="base" hangingPunct="0">
              <a:spcBef>
                <a:spcPct val="0"/>
              </a:spcBef>
              <a:spcAft>
                <a:spcPct val="0"/>
              </a:spcAft>
              <a:defRPr>
                <a:solidFill>
                  <a:schemeClr val="tx1"/>
                </a:solidFill>
                <a:latin typeface="Arial" charset="0"/>
              </a:defRPr>
            </a:lvl9pPr>
          </a:lstStyle>
          <a:p>
            <a:pPr eaLnBrk="1" hangingPunct="1">
              <a:defRPr/>
            </a:pPr>
            <a:fld id="{24EE6382-123D-4630-A3F0-4116E8B5C457}" type="slidenum">
              <a:rPr lang="en-US" smtClean="0"/>
              <a:pPr eaLnBrk="1" hangingPunct="1">
                <a:defRPr/>
              </a:pPr>
              <a:t>12</a:t>
            </a:fld>
            <a:endParaRPr lang="en-US" dirty="0" smtClean="0"/>
          </a:p>
        </p:txBody>
      </p:sp>
      <p:sp>
        <p:nvSpPr>
          <p:cNvPr id="54275"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88" tIns="46644" rIns="93288" bIns="46644" anchor="b"/>
          <a:lstStyle/>
          <a:p>
            <a:pPr algn="r" defTabSz="911225"/>
            <a:fld id="{F3856499-D9C6-46B9-A2F6-7A94B29717FB}" type="slidenum">
              <a:rPr lang="en-US" altLang="en-US" sz="1200"/>
              <a:pPr algn="r" defTabSz="911225"/>
              <a:t>12</a:t>
            </a:fld>
            <a:endParaRPr lang="en-US" altLang="en-US" sz="1200" dirty="0"/>
          </a:p>
        </p:txBody>
      </p:sp>
      <p:sp>
        <p:nvSpPr>
          <p:cNvPr id="54276"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74" tIns="46637" rIns="93274" bIns="46637" anchor="b"/>
          <a:lstStyle/>
          <a:p>
            <a:pPr algn="r" defTabSz="911225"/>
            <a:fld id="{DC46E09E-7FEA-4E17-931D-EED68CF38907}" type="slidenum">
              <a:rPr lang="en-US" altLang="en-US" sz="1200"/>
              <a:pPr algn="r" defTabSz="911225"/>
              <a:t>12</a:t>
            </a:fld>
            <a:endParaRPr lang="en-US" altLang="en-US" sz="1200" dirty="0"/>
          </a:p>
        </p:txBody>
      </p:sp>
      <p:sp>
        <p:nvSpPr>
          <p:cNvPr id="54277" name="Slide Image Placeholder 1"/>
          <p:cNvSpPr>
            <a:spLocks noGrp="1" noRot="1" noChangeAspect="1" noTextEdit="1"/>
          </p:cNvSpPr>
          <p:nvPr>
            <p:ph type="sldImg"/>
          </p:nvPr>
        </p:nvSpPr>
        <p:spPr>
          <a:xfrm>
            <a:off x="1189038" y="701675"/>
            <a:ext cx="4648200" cy="3486150"/>
          </a:xfrm>
          <a:ln/>
        </p:spPr>
      </p:sp>
      <p:sp>
        <p:nvSpPr>
          <p:cNvPr id="54278" name="Notes Placeholder 2"/>
          <p:cNvSpPr>
            <a:spLocks noGrp="1"/>
          </p:cNvSpPr>
          <p:nvPr>
            <p:ph type="body" idx="1"/>
          </p:nvPr>
        </p:nvSpPr>
        <p:spPr>
          <a:xfrm>
            <a:off x="936625" y="4421188"/>
            <a:ext cx="5149850" cy="4186237"/>
          </a:xfrm>
          <a:noFill/>
          <a:ln/>
        </p:spPr>
        <p:txBody>
          <a:bodyPr lIns="92908" tIns="46454" rIns="92908" bIns="46454"/>
          <a:lstStyle/>
          <a:p>
            <a:pPr eaLnBrk="1" hangingPunct="1"/>
            <a:endParaRPr lang="en-US" altLang="en-US" dirty="0" smtClean="0"/>
          </a:p>
        </p:txBody>
      </p:sp>
      <p:sp>
        <p:nvSpPr>
          <p:cNvPr id="54279" name="Slide Number Placeholder 3"/>
          <p:cNvSpPr txBox="1">
            <a:spLocks noGrp="1"/>
          </p:cNvSpPr>
          <p:nvPr/>
        </p:nvSpPr>
        <p:spPr bwMode="auto">
          <a:xfrm>
            <a:off x="3978275" y="8842375"/>
            <a:ext cx="3044825" cy="466725"/>
          </a:xfrm>
          <a:prstGeom prst="rect">
            <a:avLst/>
          </a:prstGeom>
          <a:noFill/>
          <a:ln w="9525">
            <a:noFill/>
            <a:miter lim="800000"/>
            <a:headEnd/>
            <a:tailEnd/>
          </a:ln>
        </p:spPr>
        <p:txBody>
          <a:bodyPr lIns="92908" tIns="46454" rIns="92908" bIns="46454" anchor="b"/>
          <a:lstStyle/>
          <a:p>
            <a:pPr algn="r" defTabSz="923925"/>
            <a:fld id="{ED378D03-D23B-4D06-A72D-34AF6B19D89B}" type="slidenum">
              <a:rPr lang="en-US" altLang="en-US" sz="1200">
                <a:latin typeface="Times New Roman" pitchFamily="18" charset="0"/>
              </a:rPr>
              <a:pPr algn="r" defTabSz="923925"/>
              <a:t>12</a:t>
            </a:fld>
            <a:endParaRPr lang="en-US" altLang="en-US" sz="1200" dirty="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p:spPr>
        <p:txBody>
          <a:bodyPr/>
          <a:lstStyle>
            <a:lvl1pPr eaLnBrk="0" hangingPunct="0">
              <a:defRPr>
                <a:solidFill>
                  <a:schemeClr val="tx1"/>
                </a:solidFill>
                <a:latin typeface="Arial" charset="0"/>
              </a:defRPr>
            </a:lvl1pPr>
            <a:lvl2pPr marL="758085" indent="-291570" eaLnBrk="0" hangingPunct="0">
              <a:defRPr>
                <a:solidFill>
                  <a:schemeClr val="tx1"/>
                </a:solidFill>
                <a:latin typeface="Arial" charset="0"/>
              </a:defRPr>
            </a:lvl2pPr>
            <a:lvl3pPr marL="1166283" indent="-233257" eaLnBrk="0" hangingPunct="0">
              <a:defRPr>
                <a:solidFill>
                  <a:schemeClr val="tx1"/>
                </a:solidFill>
                <a:latin typeface="Arial" charset="0"/>
              </a:defRPr>
            </a:lvl3pPr>
            <a:lvl4pPr marL="1632797" indent="-233257" eaLnBrk="0" hangingPunct="0">
              <a:defRPr>
                <a:solidFill>
                  <a:schemeClr val="tx1"/>
                </a:solidFill>
                <a:latin typeface="Arial" charset="0"/>
              </a:defRPr>
            </a:lvl4pPr>
            <a:lvl5pPr marL="2099311" indent="-233257" eaLnBrk="0" hangingPunct="0">
              <a:defRPr>
                <a:solidFill>
                  <a:schemeClr val="tx1"/>
                </a:solidFill>
                <a:latin typeface="Arial" charset="0"/>
              </a:defRPr>
            </a:lvl5pPr>
            <a:lvl6pPr marL="2565825" indent="-233257" eaLnBrk="0" fontAlgn="base" hangingPunct="0">
              <a:spcBef>
                <a:spcPct val="0"/>
              </a:spcBef>
              <a:spcAft>
                <a:spcPct val="0"/>
              </a:spcAft>
              <a:defRPr>
                <a:solidFill>
                  <a:schemeClr val="tx1"/>
                </a:solidFill>
                <a:latin typeface="Arial" charset="0"/>
              </a:defRPr>
            </a:lvl6pPr>
            <a:lvl7pPr marL="3032336" indent="-233257" eaLnBrk="0" fontAlgn="base" hangingPunct="0">
              <a:spcBef>
                <a:spcPct val="0"/>
              </a:spcBef>
              <a:spcAft>
                <a:spcPct val="0"/>
              </a:spcAft>
              <a:defRPr>
                <a:solidFill>
                  <a:schemeClr val="tx1"/>
                </a:solidFill>
                <a:latin typeface="Arial" charset="0"/>
              </a:defRPr>
            </a:lvl7pPr>
            <a:lvl8pPr marL="3498850" indent="-233257" eaLnBrk="0" fontAlgn="base" hangingPunct="0">
              <a:spcBef>
                <a:spcPct val="0"/>
              </a:spcBef>
              <a:spcAft>
                <a:spcPct val="0"/>
              </a:spcAft>
              <a:defRPr>
                <a:solidFill>
                  <a:schemeClr val="tx1"/>
                </a:solidFill>
                <a:latin typeface="Arial" charset="0"/>
              </a:defRPr>
            </a:lvl8pPr>
            <a:lvl9pPr marL="3965364" indent="-233257" eaLnBrk="0" fontAlgn="base" hangingPunct="0">
              <a:spcBef>
                <a:spcPct val="0"/>
              </a:spcBef>
              <a:spcAft>
                <a:spcPct val="0"/>
              </a:spcAft>
              <a:defRPr>
                <a:solidFill>
                  <a:schemeClr val="tx1"/>
                </a:solidFill>
                <a:latin typeface="Arial" charset="0"/>
              </a:defRPr>
            </a:lvl9pPr>
          </a:lstStyle>
          <a:p>
            <a:pPr eaLnBrk="1" hangingPunct="1">
              <a:defRPr/>
            </a:pPr>
            <a:fld id="{24EE6382-123D-4630-A3F0-4116E8B5C457}" type="slidenum">
              <a:rPr lang="en-US" smtClean="0"/>
              <a:pPr eaLnBrk="1" hangingPunct="1">
                <a:defRPr/>
              </a:pPr>
              <a:t>21</a:t>
            </a:fld>
            <a:endParaRPr lang="en-US" dirty="0" smtClean="0"/>
          </a:p>
        </p:txBody>
      </p:sp>
      <p:sp>
        <p:nvSpPr>
          <p:cNvPr id="54275"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88" tIns="46644" rIns="93288" bIns="46644" anchor="b"/>
          <a:lstStyle/>
          <a:p>
            <a:pPr algn="r" defTabSz="911225"/>
            <a:fld id="{F3856499-D9C6-46B9-A2F6-7A94B29717FB}" type="slidenum">
              <a:rPr lang="en-US" altLang="en-US" sz="1200"/>
              <a:pPr algn="r" defTabSz="911225"/>
              <a:t>21</a:t>
            </a:fld>
            <a:endParaRPr lang="en-US" altLang="en-US" sz="1200" dirty="0"/>
          </a:p>
        </p:txBody>
      </p:sp>
      <p:sp>
        <p:nvSpPr>
          <p:cNvPr id="54276"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74" tIns="46637" rIns="93274" bIns="46637" anchor="b"/>
          <a:lstStyle/>
          <a:p>
            <a:pPr algn="r" defTabSz="911225"/>
            <a:fld id="{DC46E09E-7FEA-4E17-931D-EED68CF38907}" type="slidenum">
              <a:rPr lang="en-US" altLang="en-US" sz="1200"/>
              <a:pPr algn="r" defTabSz="911225"/>
              <a:t>21</a:t>
            </a:fld>
            <a:endParaRPr lang="en-US" altLang="en-US" sz="1200" dirty="0"/>
          </a:p>
        </p:txBody>
      </p:sp>
      <p:sp>
        <p:nvSpPr>
          <p:cNvPr id="54277" name="Slide Image Placeholder 1"/>
          <p:cNvSpPr>
            <a:spLocks noGrp="1" noRot="1" noChangeAspect="1" noTextEdit="1"/>
          </p:cNvSpPr>
          <p:nvPr>
            <p:ph type="sldImg"/>
          </p:nvPr>
        </p:nvSpPr>
        <p:spPr>
          <a:xfrm>
            <a:off x="1189038" y="701675"/>
            <a:ext cx="4648200" cy="3486150"/>
          </a:xfrm>
          <a:ln/>
        </p:spPr>
      </p:sp>
      <p:sp>
        <p:nvSpPr>
          <p:cNvPr id="54278" name="Notes Placeholder 2"/>
          <p:cNvSpPr>
            <a:spLocks noGrp="1"/>
          </p:cNvSpPr>
          <p:nvPr>
            <p:ph type="body" idx="1"/>
          </p:nvPr>
        </p:nvSpPr>
        <p:spPr>
          <a:xfrm>
            <a:off x="936625" y="4421188"/>
            <a:ext cx="5149850" cy="4186237"/>
          </a:xfrm>
          <a:noFill/>
          <a:ln/>
        </p:spPr>
        <p:txBody>
          <a:bodyPr lIns="92908" tIns="46454" rIns="92908" bIns="46454"/>
          <a:lstStyle/>
          <a:p>
            <a:pPr eaLnBrk="1" hangingPunct="1"/>
            <a:endParaRPr lang="en-US" altLang="en-US" dirty="0" smtClean="0"/>
          </a:p>
        </p:txBody>
      </p:sp>
      <p:sp>
        <p:nvSpPr>
          <p:cNvPr id="54279" name="Slide Number Placeholder 3"/>
          <p:cNvSpPr txBox="1">
            <a:spLocks noGrp="1"/>
          </p:cNvSpPr>
          <p:nvPr/>
        </p:nvSpPr>
        <p:spPr bwMode="auto">
          <a:xfrm>
            <a:off x="3978275" y="8842375"/>
            <a:ext cx="3044825" cy="466725"/>
          </a:xfrm>
          <a:prstGeom prst="rect">
            <a:avLst/>
          </a:prstGeom>
          <a:noFill/>
          <a:ln w="9525">
            <a:noFill/>
            <a:miter lim="800000"/>
            <a:headEnd/>
            <a:tailEnd/>
          </a:ln>
        </p:spPr>
        <p:txBody>
          <a:bodyPr lIns="92908" tIns="46454" rIns="92908" bIns="46454" anchor="b"/>
          <a:lstStyle/>
          <a:p>
            <a:pPr algn="r" defTabSz="923925"/>
            <a:fld id="{ED378D03-D23B-4D06-A72D-34AF6B19D89B}" type="slidenum">
              <a:rPr lang="en-US" altLang="en-US" sz="1200">
                <a:latin typeface="Times New Roman" pitchFamily="18" charset="0"/>
              </a:rPr>
              <a:pPr algn="r" defTabSz="923925"/>
              <a:t>21</a:t>
            </a:fld>
            <a:endParaRPr lang="en-US" altLang="en-US" sz="1200" dirty="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p:spPr>
        <p:txBody>
          <a:bodyPr/>
          <a:lstStyle>
            <a:lvl1pPr eaLnBrk="0" hangingPunct="0">
              <a:defRPr>
                <a:solidFill>
                  <a:schemeClr val="tx1"/>
                </a:solidFill>
                <a:latin typeface="Arial" charset="0"/>
              </a:defRPr>
            </a:lvl1pPr>
            <a:lvl2pPr marL="758085" indent="-291570" eaLnBrk="0" hangingPunct="0">
              <a:defRPr>
                <a:solidFill>
                  <a:schemeClr val="tx1"/>
                </a:solidFill>
                <a:latin typeface="Arial" charset="0"/>
              </a:defRPr>
            </a:lvl2pPr>
            <a:lvl3pPr marL="1166283" indent="-233257" eaLnBrk="0" hangingPunct="0">
              <a:defRPr>
                <a:solidFill>
                  <a:schemeClr val="tx1"/>
                </a:solidFill>
                <a:latin typeface="Arial" charset="0"/>
              </a:defRPr>
            </a:lvl3pPr>
            <a:lvl4pPr marL="1632797" indent="-233257" eaLnBrk="0" hangingPunct="0">
              <a:defRPr>
                <a:solidFill>
                  <a:schemeClr val="tx1"/>
                </a:solidFill>
                <a:latin typeface="Arial" charset="0"/>
              </a:defRPr>
            </a:lvl4pPr>
            <a:lvl5pPr marL="2099311" indent="-233257" eaLnBrk="0" hangingPunct="0">
              <a:defRPr>
                <a:solidFill>
                  <a:schemeClr val="tx1"/>
                </a:solidFill>
                <a:latin typeface="Arial" charset="0"/>
              </a:defRPr>
            </a:lvl5pPr>
            <a:lvl6pPr marL="2565825" indent="-233257" eaLnBrk="0" fontAlgn="base" hangingPunct="0">
              <a:spcBef>
                <a:spcPct val="0"/>
              </a:spcBef>
              <a:spcAft>
                <a:spcPct val="0"/>
              </a:spcAft>
              <a:defRPr>
                <a:solidFill>
                  <a:schemeClr val="tx1"/>
                </a:solidFill>
                <a:latin typeface="Arial" charset="0"/>
              </a:defRPr>
            </a:lvl6pPr>
            <a:lvl7pPr marL="3032336" indent="-233257" eaLnBrk="0" fontAlgn="base" hangingPunct="0">
              <a:spcBef>
                <a:spcPct val="0"/>
              </a:spcBef>
              <a:spcAft>
                <a:spcPct val="0"/>
              </a:spcAft>
              <a:defRPr>
                <a:solidFill>
                  <a:schemeClr val="tx1"/>
                </a:solidFill>
                <a:latin typeface="Arial" charset="0"/>
              </a:defRPr>
            </a:lvl7pPr>
            <a:lvl8pPr marL="3498850" indent="-233257" eaLnBrk="0" fontAlgn="base" hangingPunct="0">
              <a:spcBef>
                <a:spcPct val="0"/>
              </a:spcBef>
              <a:spcAft>
                <a:spcPct val="0"/>
              </a:spcAft>
              <a:defRPr>
                <a:solidFill>
                  <a:schemeClr val="tx1"/>
                </a:solidFill>
                <a:latin typeface="Arial" charset="0"/>
              </a:defRPr>
            </a:lvl8pPr>
            <a:lvl9pPr marL="3965364" indent="-233257" eaLnBrk="0" fontAlgn="base" hangingPunct="0">
              <a:spcBef>
                <a:spcPct val="0"/>
              </a:spcBef>
              <a:spcAft>
                <a:spcPct val="0"/>
              </a:spcAft>
              <a:defRPr>
                <a:solidFill>
                  <a:schemeClr val="tx1"/>
                </a:solidFill>
                <a:latin typeface="Arial" charset="0"/>
              </a:defRPr>
            </a:lvl9pPr>
          </a:lstStyle>
          <a:p>
            <a:pPr eaLnBrk="1" hangingPunct="1">
              <a:defRPr/>
            </a:pPr>
            <a:fld id="{24EE6382-123D-4630-A3F0-4116E8B5C457}" type="slidenum">
              <a:rPr lang="en-US" smtClean="0"/>
              <a:pPr eaLnBrk="1" hangingPunct="1">
                <a:defRPr/>
              </a:pPr>
              <a:t>27</a:t>
            </a:fld>
            <a:endParaRPr lang="en-US" dirty="0" smtClean="0"/>
          </a:p>
        </p:txBody>
      </p:sp>
      <p:sp>
        <p:nvSpPr>
          <p:cNvPr id="54275"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88" tIns="46644" rIns="93288" bIns="46644" anchor="b"/>
          <a:lstStyle/>
          <a:p>
            <a:pPr algn="r" defTabSz="911225"/>
            <a:fld id="{F3856499-D9C6-46B9-A2F6-7A94B29717FB}" type="slidenum">
              <a:rPr lang="en-US" altLang="en-US" sz="1200"/>
              <a:pPr algn="r" defTabSz="911225"/>
              <a:t>27</a:t>
            </a:fld>
            <a:endParaRPr lang="en-US" altLang="en-US" sz="1200" dirty="0"/>
          </a:p>
        </p:txBody>
      </p:sp>
      <p:sp>
        <p:nvSpPr>
          <p:cNvPr id="54276"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74" tIns="46637" rIns="93274" bIns="46637" anchor="b"/>
          <a:lstStyle/>
          <a:p>
            <a:pPr algn="r" defTabSz="911225"/>
            <a:fld id="{DC46E09E-7FEA-4E17-931D-EED68CF38907}" type="slidenum">
              <a:rPr lang="en-US" altLang="en-US" sz="1200"/>
              <a:pPr algn="r" defTabSz="911225"/>
              <a:t>27</a:t>
            </a:fld>
            <a:endParaRPr lang="en-US" altLang="en-US" sz="1200" dirty="0"/>
          </a:p>
        </p:txBody>
      </p:sp>
      <p:sp>
        <p:nvSpPr>
          <p:cNvPr id="54277" name="Slide Image Placeholder 1"/>
          <p:cNvSpPr>
            <a:spLocks noGrp="1" noRot="1" noChangeAspect="1" noTextEdit="1"/>
          </p:cNvSpPr>
          <p:nvPr>
            <p:ph type="sldImg"/>
          </p:nvPr>
        </p:nvSpPr>
        <p:spPr>
          <a:xfrm>
            <a:off x="1189038" y="701675"/>
            <a:ext cx="4648200" cy="3486150"/>
          </a:xfrm>
          <a:ln/>
        </p:spPr>
      </p:sp>
      <p:sp>
        <p:nvSpPr>
          <p:cNvPr id="54278" name="Notes Placeholder 2"/>
          <p:cNvSpPr>
            <a:spLocks noGrp="1"/>
          </p:cNvSpPr>
          <p:nvPr>
            <p:ph type="body" idx="1"/>
          </p:nvPr>
        </p:nvSpPr>
        <p:spPr>
          <a:xfrm>
            <a:off x="936625" y="4421188"/>
            <a:ext cx="5149850" cy="4186237"/>
          </a:xfrm>
          <a:noFill/>
          <a:ln/>
        </p:spPr>
        <p:txBody>
          <a:bodyPr lIns="92908" tIns="46454" rIns="92908" bIns="46454"/>
          <a:lstStyle/>
          <a:p>
            <a:pPr eaLnBrk="1" hangingPunct="1"/>
            <a:endParaRPr lang="en-US" altLang="en-US" dirty="0" smtClean="0"/>
          </a:p>
        </p:txBody>
      </p:sp>
      <p:sp>
        <p:nvSpPr>
          <p:cNvPr id="54279" name="Slide Number Placeholder 3"/>
          <p:cNvSpPr txBox="1">
            <a:spLocks noGrp="1"/>
          </p:cNvSpPr>
          <p:nvPr/>
        </p:nvSpPr>
        <p:spPr bwMode="auto">
          <a:xfrm>
            <a:off x="3978275" y="8842375"/>
            <a:ext cx="3044825" cy="466725"/>
          </a:xfrm>
          <a:prstGeom prst="rect">
            <a:avLst/>
          </a:prstGeom>
          <a:noFill/>
          <a:ln w="9525">
            <a:noFill/>
            <a:miter lim="800000"/>
            <a:headEnd/>
            <a:tailEnd/>
          </a:ln>
        </p:spPr>
        <p:txBody>
          <a:bodyPr lIns="92908" tIns="46454" rIns="92908" bIns="46454" anchor="b"/>
          <a:lstStyle/>
          <a:p>
            <a:pPr algn="r" defTabSz="923925"/>
            <a:fld id="{ED378D03-D23B-4D06-A72D-34AF6B19D89B}" type="slidenum">
              <a:rPr lang="en-US" altLang="en-US" sz="1200">
                <a:latin typeface="Times New Roman" pitchFamily="18" charset="0"/>
              </a:rPr>
              <a:pPr algn="r" defTabSz="923925"/>
              <a:t>27</a:t>
            </a:fld>
            <a:endParaRPr lang="en-US" altLang="en-US" sz="1200" dirty="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p:spPr>
        <p:txBody>
          <a:bodyPr/>
          <a:lstStyle>
            <a:lvl1pPr eaLnBrk="0" hangingPunct="0">
              <a:defRPr>
                <a:solidFill>
                  <a:schemeClr val="tx1"/>
                </a:solidFill>
                <a:latin typeface="Arial" charset="0"/>
              </a:defRPr>
            </a:lvl1pPr>
            <a:lvl2pPr marL="757996" indent="-291535" eaLnBrk="0" hangingPunct="0">
              <a:defRPr>
                <a:solidFill>
                  <a:schemeClr val="tx1"/>
                </a:solidFill>
                <a:latin typeface="Arial" charset="0"/>
              </a:defRPr>
            </a:lvl2pPr>
            <a:lvl3pPr marL="1166145" indent="-233230" eaLnBrk="0" hangingPunct="0">
              <a:defRPr>
                <a:solidFill>
                  <a:schemeClr val="tx1"/>
                </a:solidFill>
                <a:latin typeface="Arial" charset="0"/>
              </a:defRPr>
            </a:lvl3pPr>
            <a:lvl4pPr marL="1632604" indent="-233230" eaLnBrk="0" hangingPunct="0">
              <a:defRPr>
                <a:solidFill>
                  <a:schemeClr val="tx1"/>
                </a:solidFill>
                <a:latin typeface="Arial" charset="0"/>
              </a:defRPr>
            </a:lvl4pPr>
            <a:lvl5pPr marL="2099063" indent="-233230" eaLnBrk="0" hangingPunct="0">
              <a:defRPr>
                <a:solidFill>
                  <a:schemeClr val="tx1"/>
                </a:solidFill>
                <a:latin typeface="Arial" charset="0"/>
              </a:defRPr>
            </a:lvl5pPr>
            <a:lvl6pPr marL="2565522" indent="-233230" eaLnBrk="0" fontAlgn="base" hangingPunct="0">
              <a:spcBef>
                <a:spcPct val="0"/>
              </a:spcBef>
              <a:spcAft>
                <a:spcPct val="0"/>
              </a:spcAft>
              <a:defRPr>
                <a:solidFill>
                  <a:schemeClr val="tx1"/>
                </a:solidFill>
                <a:latin typeface="Arial" charset="0"/>
              </a:defRPr>
            </a:lvl6pPr>
            <a:lvl7pPr marL="3031978" indent="-233230" eaLnBrk="0" fontAlgn="base" hangingPunct="0">
              <a:spcBef>
                <a:spcPct val="0"/>
              </a:spcBef>
              <a:spcAft>
                <a:spcPct val="0"/>
              </a:spcAft>
              <a:defRPr>
                <a:solidFill>
                  <a:schemeClr val="tx1"/>
                </a:solidFill>
                <a:latin typeface="Arial" charset="0"/>
              </a:defRPr>
            </a:lvl7pPr>
            <a:lvl8pPr marL="3498436" indent="-233230" eaLnBrk="0" fontAlgn="base" hangingPunct="0">
              <a:spcBef>
                <a:spcPct val="0"/>
              </a:spcBef>
              <a:spcAft>
                <a:spcPct val="0"/>
              </a:spcAft>
              <a:defRPr>
                <a:solidFill>
                  <a:schemeClr val="tx1"/>
                </a:solidFill>
                <a:latin typeface="Arial" charset="0"/>
              </a:defRPr>
            </a:lvl8pPr>
            <a:lvl9pPr marL="3964895" indent="-233230" eaLnBrk="0" fontAlgn="base" hangingPunct="0">
              <a:spcBef>
                <a:spcPct val="0"/>
              </a:spcBef>
              <a:spcAft>
                <a:spcPct val="0"/>
              </a:spcAft>
              <a:defRPr>
                <a:solidFill>
                  <a:schemeClr val="tx1"/>
                </a:solidFill>
                <a:latin typeface="Arial" charset="0"/>
              </a:defRPr>
            </a:lvl9pPr>
          </a:lstStyle>
          <a:p>
            <a:pPr eaLnBrk="1" hangingPunct="1">
              <a:defRPr/>
            </a:pPr>
            <a:fld id="{24EE6382-123D-4630-A3F0-4116E8B5C457}" type="slidenum">
              <a:rPr lang="en-US" smtClean="0"/>
              <a:pPr eaLnBrk="1" hangingPunct="1">
                <a:defRPr/>
              </a:pPr>
              <a:t>34</a:t>
            </a:fld>
            <a:endParaRPr lang="en-US" dirty="0" smtClean="0"/>
          </a:p>
        </p:txBody>
      </p:sp>
      <p:sp>
        <p:nvSpPr>
          <p:cNvPr id="54275"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77" tIns="46638" rIns="93277" bIns="46638" anchor="b"/>
          <a:lstStyle/>
          <a:p>
            <a:pPr algn="r" defTabSz="911117"/>
            <a:fld id="{F3856499-D9C6-46B9-A2F6-7A94B29717FB}" type="slidenum">
              <a:rPr lang="en-US" altLang="en-US" sz="1200"/>
              <a:pPr algn="r" defTabSz="911117"/>
              <a:t>34</a:t>
            </a:fld>
            <a:endParaRPr lang="en-US" altLang="en-US" sz="1200" dirty="0"/>
          </a:p>
        </p:txBody>
      </p:sp>
      <p:sp>
        <p:nvSpPr>
          <p:cNvPr id="54276"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63" tIns="46631" rIns="93263" bIns="46631" anchor="b"/>
          <a:lstStyle/>
          <a:p>
            <a:pPr algn="r" defTabSz="911117"/>
            <a:fld id="{DC46E09E-7FEA-4E17-931D-EED68CF38907}" type="slidenum">
              <a:rPr lang="en-US" altLang="en-US" sz="1200"/>
              <a:pPr algn="r" defTabSz="911117"/>
              <a:t>34</a:t>
            </a:fld>
            <a:endParaRPr lang="en-US" altLang="en-US" sz="1200" dirty="0"/>
          </a:p>
        </p:txBody>
      </p:sp>
      <p:sp>
        <p:nvSpPr>
          <p:cNvPr id="54277" name="Slide Image Placeholder 1"/>
          <p:cNvSpPr>
            <a:spLocks noGrp="1" noRot="1" noChangeAspect="1" noTextEdit="1"/>
          </p:cNvSpPr>
          <p:nvPr>
            <p:ph type="sldImg"/>
          </p:nvPr>
        </p:nvSpPr>
        <p:spPr>
          <a:xfrm>
            <a:off x="1189038" y="701675"/>
            <a:ext cx="4648200" cy="3486150"/>
          </a:xfrm>
          <a:ln/>
        </p:spPr>
      </p:sp>
      <p:sp>
        <p:nvSpPr>
          <p:cNvPr id="54278" name="Notes Placeholder 2"/>
          <p:cNvSpPr>
            <a:spLocks noGrp="1"/>
          </p:cNvSpPr>
          <p:nvPr>
            <p:ph type="body" idx="1"/>
          </p:nvPr>
        </p:nvSpPr>
        <p:spPr>
          <a:xfrm>
            <a:off x="936626" y="4421189"/>
            <a:ext cx="5149850" cy="4186237"/>
          </a:xfrm>
          <a:noFill/>
          <a:ln/>
        </p:spPr>
        <p:txBody>
          <a:bodyPr lIns="92897" tIns="46449" rIns="92897" bIns="46449"/>
          <a:lstStyle/>
          <a:p>
            <a:pPr eaLnBrk="1" hangingPunct="1"/>
            <a:endParaRPr lang="en-US" altLang="en-US" dirty="0" smtClean="0"/>
          </a:p>
        </p:txBody>
      </p:sp>
      <p:sp>
        <p:nvSpPr>
          <p:cNvPr id="54279" name="Slide Number Placeholder 3"/>
          <p:cNvSpPr txBox="1">
            <a:spLocks noGrp="1"/>
          </p:cNvSpPr>
          <p:nvPr/>
        </p:nvSpPr>
        <p:spPr bwMode="auto">
          <a:xfrm>
            <a:off x="3978276" y="8842376"/>
            <a:ext cx="3044825" cy="466725"/>
          </a:xfrm>
          <a:prstGeom prst="rect">
            <a:avLst/>
          </a:prstGeom>
          <a:noFill/>
          <a:ln w="9525">
            <a:noFill/>
            <a:miter lim="800000"/>
            <a:headEnd/>
            <a:tailEnd/>
          </a:ln>
        </p:spPr>
        <p:txBody>
          <a:bodyPr lIns="92897" tIns="46449" rIns="92897" bIns="46449" anchor="b"/>
          <a:lstStyle/>
          <a:p>
            <a:pPr algn="r" defTabSz="923815"/>
            <a:fld id="{ED378D03-D23B-4D06-A72D-34AF6B19D89B}" type="slidenum">
              <a:rPr lang="en-US" altLang="en-US" sz="1200">
                <a:latin typeface="Times New Roman" pitchFamily="18" charset="0"/>
              </a:rPr>
              <a:pPr algn="r" defTabSz="923815"/>
              <a:t>34</a:t>
            </a:fld>
            <a:endParaRPr lang="en-US" altLang="en-US" sz="1200"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86FAA6D-C3EA-46A5-9753-63FECE7992A6}"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A0F19BE-CAF1-4A65-9671-B86DE71FD012}"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8891F4F-E575-4327-B761-C5936FB34725}"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3378886-7D98-406C-83A0-74AB68EE1F28}"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6FCE2F1-AEF7-4ECC-B790-43C2241B729F}"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37EC0E3-607E-402A-814E-B52B2EC89CF8}"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F3B2D90D-08D4-4309-95ED-FB0EEE3CBF80}"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3077409-133C-4EC7-8E84-6D5AB3312CB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55B2C02B-1BA8-480A-A590-B5E5C82F0E9C}"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777FE92-875A-4078-B4F8-7C8364129F48}"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1E24B58-86E2-4404-9D33-71EC75281FB6}"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DC1D5B3-A974-4384-9F72-C0274B1AA70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idx="4294967295"/>
          </p:nvPr>
        </p:nvSpPr>
        <p:spPr>
          <a:xfrm>
            <a:off x="0" y="1524000"/>
            <a:ext cx="8686800" cy="1143000"/>
          </a:xfrm>
        </p:spPr>
        <p:txBody>
          <a:bodyPr>
            <a:normAutofit/>
          </a:bodyPr>
          <a:lstStyle/>
          <a:p>
            <a:pPr eaLnBrk="1" hangingPunct="1"/>
            <a:r>
              <a:rPr lang="en-US" altLang="en-US" sz="3600" b="1" dirty="0" smtClean="0">
                <a:solidFill>
                  <a:schemeClr val="tx1"/>
                </a:solidFill>
                <a:latin typeface="Calibri" pitchFamily="34" charset="0"/>
              </a:rPr>
              <a:t/>
            </a:r>
            <a:br>
              <a:rPr lang="en-US" altLang="en-US" sz="3600" b="1" dirty="0" smtClean="0">
                <a:solidFill>
                  <a:schemeClr val="tx1"/>
                </a:solidFill>
                <a:latin typeface="Calibri" pitchFamily="34" charset="0"/>
              </a:rPr>
            </a:br>
            <a:endParaRPr lang="en-US" altLang="en-US" sz="1600" b="1" i="1" dirty="0" smtClean="0">
              <a:solidFill>
                <a:schemeClr val="tx1"/>
              </a:solidFill>
              <a:latin typeface="Calibri" pitchFamily="34" charset="0"/>
            </a:endParaRPr>
          </a:p>
        </p:txBody>
      </p:sp>
      <p:pic>
        <p:nvPicPr>
          <p:cNvPr id="29699" name="Picture 4" descr="MCL_Logo_huntergreen (3)"/>
          <p:cNvPicPr>
            <a:picLocks noChangeAspect="1" noChangeArrowheads="1"/>
          </p:cNvPicPr>
          <p:nvPr/>
        </p:nvPicPr>
        <p:blipFill>
          <a:blip r:embed="rId3" cstate="print"/>
          <a:srcRect/>
          <a:stretch>
            <a:fillRect/>
          </a:stretch>
        </p:blipFill>
        <p:spPr bwMode="auto">
          <a:xfrm>
            <a:off x="1219200" y="304800"/>
            <a:ext cx="6618288" cy="638175"/>
          </a:xfrm>
          <a:prstGeom prst="rect">
            <a:avLst/>
          </a:prstGeom>
          <a:noFill/>
          <a:ln w="9525">
            <a:noFill/>
            <a:miter lim="800000"/>
            <a:headEnd/>
            <a:tailEnd/>
          </a:ln>
        </p:spPr>
      </p:pic>
      <p:pic>
        <p:nvPicPr>
          <p:cNvPr id="1560578" name="Picture 2" descr="http://static.wixstatic.com/media/b0cbbd_5c47995cb0f145b38251d6415371be35.png_srz_p_91_91_75_22_0.50_1.20_0.00_png_srz"/>
          <p:cNvPicPr>
            <a:picLocks noChangeAspect="1" noChangeArrowheads="1"/>
          </p:cNvPicPr>
          <p:nvPr/>
        </p:nvPicPr>
        <p:blipFill>
          <a:blip r:embed="rId4" cstate="print"/>
          <a:srcRect/>
          <a:stretch>
            <a:fillRect/>
          </a:stretch>
        </p:blipFill>
        <p:spPr bwMode="auto">
          <a:xfrm>
            <a:off x="3352800" y="2943222"/>
            <a:ext cx="2314575" cy="2314578"/>
          </a:xfrm>
          <a:prstGeom prst="rect">
            <a:avLst/>
          </a:prstGeom>
          <a:noFill/>
        </p:spPr>
      </p:pic>
      <p:sp>
        <p:nvSpPr>
          <p:cNvPr id="6" name="TextBox 5"/>
          <p:cNvSpPr txBox="1"/>
          <p:nvPr/>
        </p:nvSpPr>
        <p:spPr>
          <a:xfrm>
            <a:off x="0" y="990600"/>
            <a:ext cx="9144000" cy="1877437"/>
          </a:xfrm>
          <a:prstGeom prst="rect">
            <a:avLst/>
          </a:prstGeom>
          <a:noFill/>
        </p:spPr>
        <p:txBody>
          <a:bodyPr wrap="square" rtlCol="0">
            <a:spAutoFit/>
          </a:bodyPr>
          <a:lstStyle/>
          <a:p>
            <a:pPr algn="ctr"/>
            <a:r>
              <a:rPr lang="en-US" sz="4000" b="1" dirty="0" smtClean="0">
                <a:solidFill>
                  <a:schemeClr val="tx1">
                    <a:lumMod val="85000"/>
                    <a:lumOff val="15000"/>
                  </a:schemeClr>
                </a:solidFill>
                <a:latin typeface="Calibri" pitchFamily="34" charset="0"/>
              </a:rPr>
              <a:t>National Undergraduate Study</a:t>
            </a:r>
          </a:p>
          <a:p>
            <a:pPr algn="ctr"/>
            <a:endParaRPr lang="en-US" sz="900" b="1" i="1" dirty="0" smtClean="0">
              <a:solidFill>
                <a:schemeClr val="tx1">
                  <a:lumMod val="85000"/>
                  <a:lumOff val="15000"/>
                </a:schemeClr>
              </a:solidFill>
              <a:latin typeface="Calibri" pitchFamily="34" charset="0"/>
            </a:endParaRPr>
          </a:p>
          <a:p>
            <a:pPr algn="ctr"/>
            <a:r>
              <a:rPr lang="en-US" sz="3200" b="1" i="1" dirty="0" smtClean="0">
                <a:solidFill>
                  <a:schemeClr val="tx1">
                    <a:lumMod val="85000"/>
                    <a:lumOff val="15000"/>
                  </a:schemeClr>
                </a:solidFill>
                <a:latin typeface="Calibri" pitchFamily="34" charset="0"/>
              </a:rPr>
              <a:t>Sponsored By:</a:t>
            </a:r>
          </a:p>
          <a:p>
            <a:pPr algn="ctr"/>
            <a:r>
              <a:rPr lang="en-US" sz="3200" b="1" i="1" dirty="0" smtClean="0">
                <a:solidFill>
                  <a:schemeClr val="tx1">
                    <a:lumMod val="85000"/>
                    <a:lumOff val="15000"/>
                  </a:schemeClr>
                </a:solidFill>
                <a:latin typeface="Calibri" pitchFamily="34" charset="0"/>
              </a:rPr>
              <a:t>The William F. Buckley, Jr. Program </a:t>
            </a:r>
            <a:r>
              <a:rPr lang="en-US" sz="3200" b="1" i="1" smtClean="0">
                <a:solidFill>
                  <a:schemeClr val="tx1">
                    <a:lumMod val="85000"/>
                    <a:lumOff val="15000"/>
                  </a:schemeClr>
                </a:solidFill>
                <a:latin typeface="Calibri" pitchFamily="34" charset="0"/>
              </a:rPr>
              <a:t>at Yale</a:t>
            </a:r>
            <a:endParaRPr lang="en-US" sz="3200" b="1" i="1" dirty="0" smtClean="0">
              <a:solidFill>
                <a:schemeClr val="tx1">
                  <a:lumMod val="85000"/>
                  <a:lumOff val="15000"/>
                </a:schemeClr>
              </a:solidFill>
              <a:latin typeface="Calibri" pitchFamily="34" charset="0"/>
            </a:endParaRPr>
          </a:p>
        </p:txBody>
      </p:sp>
      <p:sp>
        <p:nvSpPr>
          <p:cNvPr id="7" name="TextBox 6"/>
          <p:cNvSpPr txBox="1"/>
          <p:nvPr/>
        </p:nvSpPr>
        <p:spPr>
          <a:xfrm>
            <a:off x="0" y="5181600"/>
            <a:ext cx="9144000" cy="1723549"/>
          </a:xfrm>
          <a:prstGeom prst="rect">
            <a:avLst/>
          </a:prstGeom>
          <a:noFill/>
        </p:spPr>
        <p:txBody>
          <a:bodyPr wrap="square" rtlCol="0">
            <a:spAutoFit/>
          </a:bodyPr>
          <a:lstStyle/>
          <a:p>
            <a:pPr algn="ctr"/>
            <a:r>
              <a:rPr lang="en-US" altLang="en-US" sz="2000" b="1" dirty="0" smtClean="0">
                <a:latin typeface="Calibri" pitchFamily="34" charset="0"/>
              </a:rPr>
              <a:t>September 28</a:t>
            </a:r>
            <a:r>
              <a:rPr lang="en-US" altLang="en-US" sz="2000" b="1" baseline="30000" dirty="0" smtClean="0">
                <a:latin typeface="Calibri" pitchFamily="34" charset="0"/>
              </a:rPr>
              <a:t>th</a:t>
            </a:r>
            <a:r>
              <a:rPr lang="en-US" altLang="en-US" sz="2000" b="1" dirty="0" smtClean="0">
                <a:latin typeface="Calibri" pitchFamily="34" charset="0"/>
              </a:rPr>
              <a:t>, 2017</a:t>
            </a:r>
            <a:br>
              <a:rPr lang="en-US" altLang="en-US" sz="2000" b="1" dirty="0" smtClean="0">
                <a:latin typeface="Calibri" pitchFamily="34" charset="0"/>
              </a:rPr>
            </a:br>
            <a:r>
              <a:rPr lang="en-US" altLang="en-US" sz="2000" b="1" dirty="0" smtClean="0">
                <a:latin typeface="Calibri" pitchFamily="34" charset="0"/>
              </a:rPr>
              <a:t>Presented by:</a:t>
            </a:r>
            <a:br>
              <a:rPr lang="en-US" altLang="en-US" sz="2000" b="1" dirty="0" smtClean="0">
                <a:latin typeface="Calibri" pitchFamily="34" charset="0"/>
              </a:rPr>
            </a:br>
            <a:r>
              <a:rPr lang="en-US" altLang="en-US" sz="2000" b="1" dirty="0" smtClean="0">
                <a:latin typeface="Calibri" pitchFamily="34" charset="0"/>
              </a:rPr>
              <a:t>Jim McLaughlin and Rob Schmidt</a:t>
            </a:r>
            <a:r>
              <a:rPr lang="en-US" altLang="en-US" b="1" dirty="0" smtClean="0">
                <a:latin typeface="Calibri" pitchFamily="34" charset="0"/>
              </a:rPr>
              <a:t/>
            </a:r>
            <a:br>
              <a:rPr lang="en-US" altLang="en-US" b="1" dirty="0" smtClean="0">
                <a:latin typeface="Calibri" pitchFamily="34" charset="0"/>
              </a:rPr>
            </a:br>
            <a:endParaRPr lang="en-US" altLang="en-US" b="1" dirty="0" smtClean="0">
              <a:latin typeface="Calibri" pitchFamily="34" charset="0"/>
            </a:endParaRPr>
          </a:p>
          <a:p>
            <a:pPr algn="ctr"/>
            <a:r>
              <a:rPr lang="en-US" altLang="en-US" sz="1400" b="1" i="1" dirty="0" smtClean="0">
                <a:latin typeface="Calibri" pitchFamily="34" charset="0"/>
              </a:rPr>
              <a:t>On the web</a:t>
            </a:r>
            <a:br>
              <a:rPr lang="en-US" altLang="en-US" sz="1400" b="1" i="1" dirty="0" smtClean="0">
                <a:latin typeface="Calibri" pitchFamily="34" charset="0"/>
              </a:rPr>
            </a:br>
            <a:r>
              <a:rPr lang="en-US" altLang="en-US" sz="1400" b="1" i="1" dirty="0" smtClean="0">
                <a:latin typeface="Calibri" pitchFamily="34" charset="0"/>
              </a:rPr>
              <a:t>www.mclaughlinonline.com</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144000" cy="1905000"/>
          </a:xfrm>
          <a:ln>
            <a:solidFill>
              <a:schemeClr val="tx1">
                <a:lumMod val="50000"/>
                <a:lumOff val="50000"/>
              </a:schemeClr>
            </a:solidFill>
          </a:ln>
        </p:spPr>
        <p:txBody>
          <a:bodyPr>
            <a:noAutofit/>
          </a:bodyPr>
          <a:lstStyle/>
          <a:p>
            <a:r>
              <a:rPr lang="en-US" sz="1600" b="1" dirty="0" smtClean="0">
                <a:solidFill>
                  <a:schemeClr val="tx1">
                    <a:lumMod val="75000"/>
                    <a:lumOff val="25000"/>
                  </a:schemeClr>
                </a:solidFill>
              </a:rPr>
              <a:t>Which of the following statements comes closer to your own personal opinion? </a:t>
            </a:r>
            <a:r>
              <a:rPr lang="en-US" sz="1600" b="1" dirty="0" smtClean="0"/>
              <a:t/>
            </a:r>
            <a:br>
              <a:rPr lang="en-US" sz="1600" b="1" dirty="0" smtClean="0"/>
            </a:br>
            <a:r>
              <a:rPr lang="en-US" sz="1600" b="1" dirty="0" smtClean="0">
                <a:solidFill>
                  <a:schemeClr val="tx2"/>
                </a:solidFill>
              </a:rPr>
              <a:t> </a:t>
            </a:r>
            <a:br>
              <a:rPr lang="en-US" sz="1600" b="1" dirty="0" smtClean="0">
                <a:solidFill>
                  <a:schemeClr val="tx2"/>
                </a:solidFill>
              </a:rPr>
            </a:br>
            <a:r>
              <a:rPr lang="en-US" sz="1600" b="1" dirty="0" smtClean="0">
                <a:solidFill>
                  <a:schemeClr val="tx2"/>
                </a:solidFill>
              </a:rPr>
              <a:t>My school should always do its best to promote intellectual diversity and free speech by allowing a wide range of people with differing views and opinions to speak on campus, even if they are controversial</a:t>
            </a:r>
            <a:r>
              <a:rPr lang="en-US" sz="1600" b="1" dirty="0" smtClean="0"/>
              <a:t/>
            </a:r>
            <a:br>
              <a:rPr lang="en-US" sz="1600" b="1" dirty="0" smtClean="0"/>
            </a:br>
            <a:r>
              <a:rPr lang="en-US" sz="1600" b="1" dirty="0" smtClean="0">
                <a:solidFill>
                  <a:schemeClr val="tx1">
                    <a:lumMod val="75000"/>
                    <a:lumOff val="25000"/>
                  </a:schemeClr>
                </a:solidFill>
              </a:rPr>
              <a:t>OR</a:t>
            </a:r>
            <a:r>
              <a:rPr lang="en-US" sz="1600" b="1" dirty="0" smtClean="0"/>
              <a:t/>
            </a:r>
            <a:br>
              <a:rPr lang="en-US" sz="1600" b="1" dirty="0" smtClean="0"/>
            </a:br>
            <a:r>
              <a:rPr lang="en-US" sz="1600" b="1" dirty="0" smtClean="0">
                <a:solidFill>
                  <a:schemeClr val="accent2"/>
                </a:solidFill>
              </a:rPr>
              <a:t>My school should forbid people from speaking on campus who have controversial views and opinions on issues like politics, race, religion or gender</a:t>
            </a:r>
            <a:endParaRPr lang="en-US" sz="1600" b="1" dirty="0">
              <a:solidFill>
                <a:schemeClr val="accent2"/>
              </a:solidFill>
            </a:endParaRPr>
          </a:p>
        </p:txBody>
      </p:sp>
      <p:sp>
        <p:nvSpPr>
          <p:cNvPr id="7" name="Round Same Side Corner Rectangle 6"/>
          <p:cNvSpPr/>
          <p:nvPr/>
        </p:nvSpPr>
        <p:spPr>
          <a:xfrm>
            <a:off x="0" y="76200"/>
            <a:ext cx="9144000" cy="11430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t>There is widespread agreement that schools should always  work to promote intellectual diversity and free speech on campus.</a:t>
            </a:r>
            <a:endParaRPr lang="en-US" sz="2400" i="1" dirty="0"/>
          </a:p>
        </p:txBody>
      </p:sp>
      <p:graphicFrame>
        <p:nvGraphicFramePr>
          <p:cNvPr id="9" name="Content Placeholder 10"/>
          <p:cNvGraphicFramePr>
            <a:graphicFrameLocks noGrp="1"/>
          </p:cNvGraphicFramePr>
          <p:nvPr>
            <p:ph sz="quarter" idx="1"/>
          </p:nvPr>
        </p:nvGraphicFramePr>
        <p:xfrm>
          <a:off x="0" y="3200400"/>
          <a:ext cx="91440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10</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144000" cy="1295400"/>
          </a:xfrm>
          <a:ln>
            <a:solidFill>
              <a:schemeClr val="tx1">
                <a:lumMod val="50000"/>
                <a:lumOff val="50000"/>
              </a:schemeClr>
            </a:solidFill>
          </a:ln>
        </p:spPr>
        <p:txBody>
          <a:bodyPr>
            <a:noAutofit/>
          </a:bodyPr>
          <a:lstStyle/>
          <a:p>
            <a:r>
              <a:rPr lang="en-US" sz="2000" b="1" dirty="0" smtClean="0">
                <a:solidFill>
                  <a:schemeClr val="tx1">
                    <a:lumMod val="75000"/>
                    <a:lumOff val="25000"/>
                  </a:schemeClr>
                </a:solidFill>
              </a:rPr>
              <a:t>Agree/Disagree:</a:t>
            </a:r>
            <a:br>
              <a:rPr lang="en-US" sz="2000" b="1" dirty="0" smtClean="0">
                <a:solidFill>
                  <a:schemeClr val="tx1">
                    <a:lumMod val="75000"/>
                    <a:lumOff val="25000"/>
                  </a:schemeClr>
                </a:solidFill>
              </a:rPr>
            </a:br>
            <a:r>
              <a:rPr lang="en-US" sz="2000" b="1" dirty="0" smtClean="0">
                <a:solidFill>
                  <a:schemeClr val="tx1">
                    <a:lumMod val="75000"/>
                    <a:lumOff val="25000"/>
                  </a:schemeClr>
                </a:solidFill>
              </a:rPr>
              <a:t>“There is educational value in listening to and understanding views and opinions that I may disagree with and are different from my own.”</a:t>
            </a:r>
            <a:endParaRPr lang="en-US" sz="2000" b="1" dirty="0">
              <a:solidFill>
                <a:schemeClr val="tx1">
                  <a:lumMod val="75000"/>
                  <a:lumOff val="25000"/>
                </a:schemeClr>
              </a:solidFill>
            </a:endParaRPr>
          </a:p>
        </p:txBody>
      </p:sp>
      <p:sp>
        <p:nvSpPr>
          <p:cNvPr id="7" name="Round Same Side Corner Rectangle 6"/>
          <p:cNvSpPr/>
          <p:nvPr/>
        </p:nvSpPr>
        <p:spPr>
          <a:xfrm>
            <a:off x="0" y="76200"/>
            <a:ext cx="9144000" cy="11430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t>Furthermore, there is a widespread belief in the value of listening to and understanding differing views and opinions, as 93% of students agree with this statement. This is slightly improved from two years ago.   </a:t>
            </a:r>
            <a:endParaRPr lang="en-US" sz="2000" i="1" dirty="0"/>
          </a:p>
        </p:txBody>
      </p:sp>
      <p:graphicFrame>
        <p:nvGraphicFramePr>
          <p:cNvPr id="9" name="Content Placeholder 10"/>
          <p:cNvGraphicFramePr>
            <a:graphicFrameLocks noGrp="1"/>
          </p:cNvGraphicFramePr>
          <p:nvPr>
            <p:ph sz="quarter" idx="1"/>
          </p:nvPr>
        </p:nvGraphicFramePr>
        <p:xfrm>
          <a:off x="0" y="3581400"/>
          <a:ext cx="91440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11</a:t>
            </a:fld>
            <a:endParaRPr lang="en-US" altLang="en-US" sz="1400" dirty="0">
              <a:latin typeface="Times New Roman" pitchFamily="18" charset="0"/>
            </a:endParaRPr>
          </a:p>
        </p:txBody>
      </p:sp>
      <p:graphicFrame>
        <p:nvGraphicFramePr>
          <p:cNvPr id="11" name="Group 4"/>
          <p:cNvGraphicFramePr>
            <a:graphicFrameLocks noGrp="1"/>
          </p:cNvGraphicFramePr>
          <p:nvPr>
            <p:extLst>
              <p:ext uri="{D42A27DB-BD31-4B8C-83A1-F6EECF244321}">
                <p14:modId xmlns="" xmlns:p14="http://schemas.microsoft.com/office/powerpoint/2010/main" val="3380789322"/>
              </p:ext>
            </p:extLst>
          </p:nvPr>
        </p:nvGraphicFramePr>
        <p:xfrm>
          <a:off x="3276600" y="2667000"/>
          <a:ext cx="2367057" cy="860784"/>
        </p:xfrm>
        <a:graphic>
          <a:graphicData uri="http://schemas.openxmlformats.org/drawingml/2006/table">
            <a:tbl>
              <a:tblPr>
                <a:tableStyleId>{5202B0CA-FC54-4496-8BCA-5EF66A818D29}</a:tableStyleId>
              </a:tblPr>
              <a:tblGrid>
                <a:gridCol w="1337005"/>
                <a:gridCol w="515026"/>
                <a:gridCol w="515026"/>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50" b="1" i="0" u="none" strike="noStrike" cap="none" normalizeH="0" baseline="0" dirty="0" smtClean="0">
                        <a:ln>
                          <a:noFill/>
                        </a:ln>
                        <a:solidFill>
                          <a:schemeClr val="tx1"/>
                        </a:solidFill>
                        <a:effectLst/>
                        <a:latin typeface="+mj-lt"/>
                      </a:endParaRP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9/15</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9/17</a:t>
                      </a:r>
                    </a:p>
                  </a:txBody>
                  <a:tcPr marL="91446" marR="91446" marT="45674" marB="45674" anchor="ctr"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Agree</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87%</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93%</a:t>
                      </a:r>
                    </a:p>
                  </a:txBody>
                  <a:tcPr marL="91446" marR="91446" marT="45674" marB="45674"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Disagree</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10%</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5%</a:t>
                      </a:r>
                    </a:p>
                  </a:txBody>
                  <a:tcPr marL="91446" marR="91446" marT="45674" marB="45674" horzOverflow="overflow"/>
                </a:tc>
              </a:tr>
            </a:tbl>
          </a:graphicData>
        </a:graphic>
      </p:graphicFrame>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 Same Side Corner Rectangle 6"/>
          <p:cNvSpPr/>
          <p:nvPr/>
        </p:nvSpPr>
        <p:spPr>
          <a:xfrm>
            <a:off x="0" y="1752600"/>
            <a:ext cx="9144000" cy="29718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en-US" sz="7200" dirty="0" smtClean="0"/>
              <a:t>Part Three – </a:t>
            </a:r>
          </a:p>
          <a:p>
            <a:pPr algn="ctr"/>
            <a:r>
              <a:rPr lang="en-US" sz="7200" dirty="0" smtClean="0"/>
              <a:t>Hate Speech</a:t>
            </a:r>
            <a:endParaRPr lang="en-US" sz="7200" dirty="0"/>
          </a:p>
        </p:txBody>
      </p:sp>
      <p:sp>
        <p:nvSpPr>
          <p:cNvPr id="5"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12</a:t>
            </a:fld>
            <a:endParaRPr lang="en-US" altLang="en-US" sz="1400" dirty="0">
              <a:latin typeface="Times New Roman" pitchFamily="18" charset="0"/>
            </a:endParaRPr>
          </a:p>
        </p:txBody>
      </p:sp>
      <p:pic>
        <p:nvPicPr>
          <p:cNvPr id="8" name="Picture 5" descr="MCL_Logo_huntergreen (3)"/>
          <p:cNvPicPr>
            <a:picLocks noChangeAspect="1" noChangeArrowheads="1"/>
          </p:cNvPicPr>
          <p:nvPr/>
        </p:nvPicPr>
        <p:blipFill>
          <a:blip r:embed="rId3" cstate="print"/>
          <a:srcRect/>
          <a:stretch>
            <a:fillRect/>
          </a:stretch>
        </p:blipFill>
        <p:spPr bwMode="auto">
          <a:xfrm>
            <a:off x="3251202" y="6483557"/>
            <a:ext cx="2743199" cy="270535"/>
          </a:xfrm>
          <a:prstGeom prst="rect">
            <a:avLst/>
          </a:prstGeom>
          <a:noFill/>
          <a:ln w="9525">
            <a:noFill/>
            <a:miter lim="800000"/>
            <a:headEnd/>
            <a:tailEnd/>
          </a:ln>
        </p:spPr>
      </p:pic>
      <p:sp>
        <p:nvSpPr>
          <p:cNvPr id="9" name="Date Placeholder 3"/>
          <p:cNvSpPr txBox="1">
            <a:spLocks noGrp="1"/>
          </p:cNvSpPr>
          <p:nvPr/>
        </p:nvSpPr>
        <p:spPr bwMode="auto">
          <a:xfrm>
            <a:off x="381000" y="6248400"/>
            <a:ext cx="2209800" cy="457200"/>
          </a:xfrm>
          <a:prstGeom prst="rect">
            <a:avLst/>
          </a:prstGeom>
          <a:noFill/>
          <a:ln w="9525">
            <a:noFill/>
            <a:miter lim="800000"/>
            <a:headEnd/>
            <a:tailEnd/>
          </a:ln>
        </p:spPr>
        <p:txBody>
          <a:bodyPr/>
          <a:lstStyle/>
          <a:p>
            <a:r>
              <a:rPr lang="en-US" altLang="en-US" sz="1400" b="1" dirty="0" smtClean="0">
                <a:latin typeface="Times New Roman" pitchFamily="18" charset="0"/>
              </a:rPr>
              <a:t>Nat'l Undergrad Study</a:t>
            </a:r>
            <a:endParaRPr lang="en-US" altLang="en-US" sz="1400" b="1" dirty="0">
              <a:latin typeface="Times New Roman" pitchFamily="18" charset="0"/>
            </a:endParaRPr>
          </a:p>
          <a:p>
            <a:r>
              <a:rPr lang="en-US" altLang="en-US" sz="1400" b="1" dirty="0" smtClean="0">
                <a:latin typeface="Times New Roman" pitchFamily="18" charset="0"/>
              </a:rPr>
              <a:t>September 2017</a:t>
            </a:r>
            <a:endParaRPr lang="en-US" altLang="en-US" sz="1400" b="1" dirty="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81200"/>
            <a:ext cx="9144000" cy="1295400"/>
          </a:xfrm>
          <a:ln>
            <a:solidFill>
              <a:schemeClr val="tx1">
                <a:lumMod val="50000"/>
                <a:lumOff val="50000"/>
              </a:schemeClr>
            </a:solidFill>
          </a:ln>
        </p:spPr>
        <p:txBody>
          <a:bodyPr>
            <a:noAutofit/>
          </a:bodyPr>
          <a:lstStyle/>
          <a:p>
            <a:r>
              <a:rPr lang="en-US" sz="2200" b="1" dirty="0" smtClean="0">
                <a:solidFill>
                  <a:schemeClr val="tx1">
                    <a:lumMod val="75000"/>
                    <a:lumOff val="25000"/>
                  </a:schemeClr>
                </a:solidFill>
              </a:rPr>
              <a:t>Agree/Disagree:</a:t>
            </a:r>
            <a:br>
              <a:rPr lang="en-US" sz="2200" b="1" dirty="0" smtClean="0">
                <a:solidFill>
                  <a:schemeClr val="tx1">
                    <a:lumMod val="75000"/>
                    <a:lumOff val="25000"/>
                  </a:schemeClr>
                </a:solidFill>
              </a:rPr>
            </a:br>
            <a:r>
              <a:rPr lang="en-US" sz="2200" b="1" dirty="0" smtClean="0">
                <a:solidFill>
                  <a:schemeClr val="tx1">
                    <a:lumMod val="75000"/>
                    <a:lumOff val="25000"/>
                  </a:schemeClr>
                </a:solidFill>
              </a:rPr>
              <a:t> “Sticks and stones may break my bones, but words will never hurt me.”</a:t>
            </a:r>
            <a:endParaRPr lang="en-US" sz="2200" b="1" dirty="0">
              <a:solidFill>
                <a:schemeClr val="tx1">
                  <a:lumMod val="75000"/>
                  <a:lumOff val="25000"/>
                </a:schemeClr>
              </a:solidFill>
            </a:endParaRPr>
          </a:p>
        </p:txBody>
      </p:sp>
      <p:sp>
        <p:nvSpPr>
          <p:cNvPr id="7" name="Round Same Side Corner Rectangle 6"/>
          <p:cNvSpPr/>
          <p:nvPr/>
        </p:nvSpPr>
        <p:spPr>
          <a:xfrm>
            <a:off x="0" y="76200"/>
            <a:ext cx="9144000" cy="17526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70" i="1" dirty="0" smtClean="0"/>
              <a:t>By a 53% to 44% margin, students disagree with the proverbial phrase “stick and stones may break my bones, but words will never hurt me.”</a:t>
            </a:r>
          </a:p>
          <a:p>
            <a:pPr algn="ctr"/>
            <a:endParaRPr lang="en-US" sz="1570" i="1" dirty="0" smtClean="0"/>
          </a:p>
          <a:p>
            <a:pPr algn="ctr"/>
            <a:r>
              <a:rPr lang="en-US" sz="1570" i="1" dirty="0" smtClean="0"/>
              <a:t>Republicans agree, 56% to 43%, while Democrats disagree by a similar margin, 56% to 41%.</a:t>
            </a:r>
          </a:p>
          <a:p>
            <a:pPr algn="ctr"/>
            <a:endParaRPr lang="en-US" sz="1570" i="1" dirty="0" smtClean="0"/>
          </a:p>
          <a:p>
            <a:pPr algn="ctr"/>
            <a:r>
              <a:rPr lang="en-US" sz="1570" i="1" dirty="0" smtClean="0"/>
              <a:t>There is also a significant gender divide, with men agreeing 58% to 40%, while women disagree, 64% to 33%.</a:t>
            </a:r>
          </a:p>
          <a:p>
            <a:pPr algn="ctr"/>
            <a:endParaRPr lang="en-US" sz="1570" i="1" dirty="0"/>
          </a:p>
        </p:txBody>
      </p:sp>
      <p:graphicFrame>
        <p:nvGraphicFramePr>
          <p:cNvPr id="9" name="Content Placeholder 10"/>
          <p:cNvGraphicFramePr>
            <a:graphicFrameLocks noGrp="1"/>
          </p:cNvGraphicFramePr>
          <p:nvPr>
            <p:ph sz="quarter" idx="1"/>
          </p:nvPr>
        </p:nvGraphicFramePr>
        <p:xfrm>
          <a:off x="0" y="3200400"/>
          <a:ext cx="91440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13</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1295400"/>
          </a:xfrm>
          <a:ln>
            <a:solidFill>
              <a:schemeClr val="tx1">
                <a:lumMod val="50000"/>
                <a:lumOff val="50000"/>
              </a:schemeClr>
            </a:solidFill>
          </a:ln>
        </p:spPr>
        <p:txBody>
          <a:bodyPr>
            <a:noAutofit/>
          </a:bodyPr>
          <a:lstStyle/>
          <a:p>
            <a:r>
              <a:rPr lang="en-US" sz="2800" b="1" dirty="0" smtClean="0">
                <a:solidFill>
                  <a:schemeClr val="tx1">
                    <a:lumMod val="75000"/>
                    <a:lumOff val="25000"/>
                  </a:schemeClr>
                </a:solidFill>
              </a:rPr>
              <a:t>Agree/Disagree:</a:t>
            </a:r>
            <a:br>
              <a:rPr lang="en-US" sz="2800" b="1" dirty="0" smtClean="0">
                <a:solidFill>
                  <a:schemeClr val="tx1">
                    <a:lumMod val="75000"/>
                    <a:lumOff val="25000"/>
                  </a:schemeClr>
                </a:solidFill>
              </a:rPr>
            </a:br>
            <a:r>
              <a:rPr lang="en-US" sz="2800" b="1" dirty="0" smtClean="0">
                <a:solidFill>
                  <a:schemeClr val="tx1">
                    <a:lumMod val="75000"/>
                    <a:lumOff val="25000"/>
                  </a:schemeClr>
                </a:solidFill>
              </a:rPr>
              <a:t> “Words can be a form of violence.”</a:t>
            </a:r>
            <a:endParaRPr lang="en-US" sz="2800" b="1" dirty="0">
              <a:solidFill>
                <a:schemeClr val="tx1">
                  <a:lumMod val="75000"/>
                  <a:lumOff val="25000"/>
                </a:schemeClr>
              </a:solidFill>
            </a:endParaRPr>
          </a:p>
        </p:txBody>
      </p:sp>
      <p:sp>
        <p:nvSpPr>
          <p:cNvPr id="7" name="Round Same Side Corner Rectangle 6"/>
          <p:cNvSpPr/>
          <p:nvPr/>
        </p:nvSpPr>
        <p:spPr>
          <a:xfrm>
            <a:off x="0" y="76200"/>
            <a:ext cx="9144000" cy="16764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smtClean="0"/>
              <a:t>While students were more split on the proverbial take, greater than eight in ten see words as violence.</a:t>
            </a:r>
            <a:endParaRPr lang="en-US" sz="2800" i="1" dirty="0"/>
          </a:p>
        </p:txBody>
      </p:sp>
      <p:graphicFrame>
        <p:nvGraphicFramePr>
          <p:cNvPr id="9" name="Content Placeholder 10"/>
          <p:cNvGraphicFramePr>
            <a:graphicFrameLocks noGrp="1"/>
          </p:cNvGraphicFramePr>
          <p:nvPr>
            <p:ph sz="quarter" idx="1"/>
          </p:nvPr>
        </p:nvGraphicFramePr>
        <p:xfrm>
          <a:off x="0" y="3200400"/>
          <a:ext cx="91440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14</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144000" cy="1295400"/>
          </a:xfrm>
          <a:ln>
            <a:solidFill>
              <a:schemeClr val="tx1">
                <a:lumMod val="50000"/>
                <a:lumOff val="50000"/>
              </a:schemeClr>
            </a:solidFill>
          </a:ln>
        </p:spPr>
        <p:txBody>
          <a:bodyPr>
            <a:noAutofit/>
          </a:bodyPr>
          <a:lstStyle/>
          <a:p>
            <a:r>
              <a:rPr lang="en-US" sz="2000" b="1" dirty="0" smtClean="0">
                <a:solidFill>
                  <a:schemeClr val="tx1">
                    <a:lumMod val="75000"/>
                    <a:lumOff val="25000"/>
                  </a:schemeClr>
                </a:solidFill>
              </a:rPr>
              <a:t>Agree/Disagree:</a:t>
            </a:r>
            <a:br>
              <a:rPr lang="en-US" sz="2000" b="1" dirty="0" smtClean="0">
                <a:solidFill>
                  <a:schemeClr val="tx1">
                    <a:lumMod val="75000"/>
                    <a:lumOff val="25000"/>
                  </a:schemeClr>
                </a:solidFill>
              </a:rPr>
            </a:br>
            <a:r>
              <a:rPr lang="en-US" sz="2000" b="1" dirty="0" smtClean="0">
                <a:solidFill>
                  <a:schemeClr val="tx1">
                    <a:lumMod val="75000"/>
                    <a:lumOff val="25000"/>
                  </a:schemeClr>
                </a:solidFill>
              </a:rPr>
              <a:t>“My college or university should forbid people from speaking on campus who have a history of engaging in hate speech.”</a:t>
            </a:r>
            <a:endParaRPr lang="en-US" sz="2000" b="1" dirty="0">
              <a:solidFill>
                <a:schemeClr val="tx1">
                  <a:lumMod val="75000"/>
                  <a:lumOff val="25000"/>
                </a:schemeClr>
              </a:solidFill>
            </a:endParaRPr>
          </a:p>
        </p:txBody>
      </p:sp>
      <p:sp>
        <p:nvSpPr>
          <p:cNvPr id="7" name="Round Same Side Corner Rectangle 6"/>
          <p:cNvSpPr/>
          <p:nvPr/>
        </p:nvSpPr>
        <p:spPr>
          <a:xfrm>
            <a:off x="0" y="76200"/>
            <a:ext cx="9144000" cy="11430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smtClean="0"/>
              <a:t>Nearly six in ten, 58%, believe that their school should forbid people from speaking on campus who have used hate speech. Compared to September 2015, students are now more in favor of  this.</a:t>
            </a:r>
          </a:p>
          <a:p>
            <a:pPr algn="ctr"/>
            <a:endParaRPr lang="en-US" sz="1600" i="1" dirty="0" smtClean="0"/>
          </a:p>
          <a:p>
            <a:pPr algn="ctr"/>
            <a:r>
              <a:rPr lang="en-US" sz="1600" i="1" dirty="0" smtClean="0"/>
              <a:t>Majorities of all key sub-groups agree with this statement.</a:t>
            </a:r>
            <a:endParaRPr lang="en-US" sz="1600" i="1" dirty="0"/>
          </a:p>
        </p:txBody>
      </p:sp>
      <p:graphicFrame>
        <p:nvGraphicFramePr>
          <p:cNvPr id="9" name="Content Placeholder 10"/>
          <p:cNvGraphicFramePr>
            <a:graphicFrameLocks noGrp="1"/>
          </p:cNvGraphicFramePr>
          <p:nvPr>
            <p:ph sz="quarter" idx="1"/>
          </p:nvPr>
        </p:nvGraphicFramePr>
        <p:xfrm>
          <a:off x="0" y="3581400"/>
          <a:ext cx="91440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15</a:t>
            </a:fld>
            <a:endParaRPr lang="en-US" altLang="en-US" sz="1400" dirty="0">
              <a:latin typeface="Times New Roman" pitchFamily="18" charset="0"/>
            </a:endParaRPr>
          </a:p>
        </p:txBody>
      </p:sp>
      <p:graphicFrame>
        <p:nvGraphicFramePr>
          <p:cNvPr id="11" name="Group 4"/>
          <p:cNvGraphicFramePr>
            <a:graphicFrameLocks noGrp="1"/>
          </p:cNvGraphicFramePr>
          <p:nvPr>
            <p:extLst>
              <p:ext uri="{D42A27DB-BD31-4B8C-83A1-F6EECF244321}">
                <p14:modId xmlns="" xmlns:p14="http://schemas.microsoft.com/office/powerpoint/2010/main" val="3380789322"/>
              </p:ext>
            </p:extLst>
          </p:nvPr>
        </p:nvGraphicFramePr>
        <p:xfrm>
          <a:off x="3276600" y="2667000"/>
          <a:ext cx="2367057" cy="860784"/>
        </p:xfrm>
        <a:graphic>
          <a:graphicData uri="http://schemas.openxmlformats.org/drawingml/2006/table">
            <a:tbl>
              <a:tblPr>
                <a:tableStyleId>{5202B0CA-FC54-4496-8BCA-5EF66A818D29}</a:tableStyleId>
              </a:tblPr>
              <a:tblGrid>
                <a:gridCol w="1337005"/>
                <a:gridCol w="515026"/>
                <a:gridCol w="515026"/>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50" b="1" i="0" u="none" strike="noStrike" cap="none" normalizeH="0" baseline="0" dirty="0" smtClean="0">
                        <a:ln>
                          <a:noFill/>
                        </a:ln>
                        <a:solidFill>
                          <a:schemeClr val="tx1"/>
                        </a:solidFill>
                        <a:effectLst/>
                        <a:latin typeface="+mj-lt"/>
                      </a:endParaRP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9/15</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9/17</a:t>
                      </a:r>
                    </a:p>
                  </a:txBody>
                  <a:tcPr marL="91446" marR="91446" marT="45674" marB="45674" anchor="ctr"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Agree</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49%</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accent1"/>
                          </a:solidFill>
                          <a:effectLst/>
                          <a:latin typeface="+mj-lt"/>
                        </a:rPr>
                        <a:t>58%</a:t>
                      </a:r>
                      <a:endParaRPr kumimoji="0" lang="en-US" sz="1400" b="1" i="0" u="none" strike="noStrike" cap="none" normalizeH="0" baseline="0" dirty="0" smtClean="0">
                        <a:ln>
                          <a:noFill/>
                        </a:ln>
                        <a:solidFill>
                          <a:schemeClr val="accent1"/>
                        </a:solidFill>
                        <a:effectLst/>
                        <a:latin typeface="+mj-lt"/>
                      </a:endParaRPr>
                    </a:p>
                  </a:txBody>
                  <a:tcPr marL="91446" marR="91446" marT="45674" marB="45674"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Disagree</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46%</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32%</a:t>
                      </a:r>
                    </a:p>
                  </a:txBody>
                  <a:tcPr marL="91446" marR="91446" marT="45674" marB="45674" horzOverflow="overflow"/>
                </a:tc>
              </a:tr>
            </a:tbl>
          </a:graphicData>
        </a:graphic>
      </p:graphicFrame>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1295400"/>
          </a:xfrm>
          <a:ln>
            <a:solidFill>
              <a:schemeClr val="tx1">
                <a:lumMod val="50000"/>
                <a:lumOff val="50000"/>
              </a:schemeClr>
            </a:solidFill>
          </a:ln>
        </p:spPr>
        <p:txBody>
          <a:bodyPr>
            <a:noAutofit/>
          </a:bodyPr>
          <a:lstStyle/>
          <a:p>
            <a:r>
              <a:rPr lang="en-US" sz="2000" b="1" dirty="0" smtClean="0">
                <a:solidFill>
                  <a:schemeClr val="tx1">
                    <a:lumMod val="75000"/>
                    <a:lumOff val="25000"/>
                  </a:schemeClr>
                </a:solidFill>
              </a:rPr>
              <a:t>Agree/Disagree:</a:t>
            </a:r>
            <a:br>
              <a:rPr lang="en-US" sz="2000" b="1" dirty="0" smtClean="0">
                <a:solidFill>
                  <a:schemeClr val="tx1">
                    <a:lumMod val="75000"/>
                    <a:lumOff val="25000"/>
                  </a:schemeClr>
                </a:solidFill>
              </a:rPr>
            </a:br>
            <a:r>
              <a:rPr lang="en-US" sz="2000" b="1" dirty="0" smtClean="0">
                <a:solidFill>
                  <a:schemeClr val="tx1">
                    <a:lumMod val="75000"/>
                    <a:lumOff val="25000"/>
                  </a:schemeClr>
                </a:solidFill>
              </a:rPr>
              <a:t>“Hate speech is anything that one particular person believes is harmful, racist or bigoted. Hate speech means something different to everyone and you just know it when you see or hear it.”</a:t>
            </a:r>
            <a:endParaRPr lang="en-US" sz="2000" dirty="0">
              <a:solidFill>
                <a:schemeClr val="tx1">
                  <a:lumMod val="75000"/>
                  <a:lumOff val="25000"/>
                </a:schemeClr>
              </a:solidFill>
            </a:endParaRPr>
          </a:p>
        </p:txBody>
      </p:sp>
      <p:sp>
        <p:nvSpPr>
          <p:cNvPr id="7" name="Round Same Side Corner Rectangle 6"/>
          <p:cNvSpPr/>
          <p:nvPr/>
        </p:nvSpPr>
        <p:spPr>
          <a:xfrm>
            <a:off x="0" y="76200"/>
            <a:ext cx="9144000" cy="16764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t>Two in three, 66%, define hate speech in broad terms, saying that it can be anything one particular person believes is harmful and that hate speech means something different to everyone.</a:t>
            </a:r>
            <a:endParaRPr lang="en-US" sz="2400" i="1" dirty="0"/>
          </a:p>
        </p:txBody>
      </p:sp>
      <p:graphicFrame>
        <p:nvGraphicFramePr>
          <p:cNvPr id="9" name="Content Placeholder 10"/>
          <p:cNvGraphicFramePr>
            <a:graphicFrameLocks noGrp="1"/>
          </p:cNvGraphicFramePr>
          <p:nvPr>
            <p:ph sz="quarter" idx="1"/>
          </p:nvPr>
        </p:nvGraphicFramePr>
        <p:xfrm>
          <a:off x="0" y="3200400"/>
          <a:ext cx="91440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16</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1295400"/>
          </a:xfrm>
          <a:ln>
            <a:solidFill>
              <a:schemeClr val="tx1">
                <a:lumMod val="50000"/>
                <a:lumOff val="50000"/>
              </a:schemeClr>
            </a:solidFill>
          </a:ln>
        </p:spPr>
        <p:txBody>
          <a:bodyPr>
            <a:noAutofit/>
          </a:bodyPr>
          <a:lstStyle/>
          <a:p>
            <a:r>
              <a:rPr lang="en-US" sz="2000" b="1" dirty="0" smtClean="0">
                <a:solidFill>
                  <a:schemeClr val="tx1">
                    <a:lumMod val="75000"/>
                    <a:lumOff val="25000"/>
                  </a:schemeClr>
                </a:solidFill>
              </a:rPr>
              <a:t>Agree/Disagree:</a:t>
            </a:r>
            <a:br>
              <a:rPr lang="en-US" sz="2000" b="1" dirty="0" smtClean="0">
                <a:solidFill>
                  <a:schemeClr val="tx1">
                    <a:lumMod val="75000"/>
                    <a:lumOff val="25000"/>
                  </a:schemeClr>
                </a:solidFill>
              </a:rPr>
            </a:br>
            <a:r>
              <a:rPr lang="en-US" sz="2000" b="1" dirty="0" smtClean="0">
                <a:solidFill>
                  <a:schemeClr val="tx1">
                    <a:lumMod val="75000"/>
                    <a:lumOff val="25000"/>
                  </a:schemeClr>
                </a:solidFill>
              </a:rPr>
              <a:t>“Hate speech, no matter how racist or bigoted it is, is still technically protected under the First Amendment as free speech.”</a:t>
            </a:r>
            <a:endParaRPr lang="en-US" sz="2000" dirty="0">
              <a:solidFill>
                <a:schemeClr val="tx1">
                  <a:lumMod val="75000"/>
                  <a:lumOff val="25000"/>
                </a:schemeClr>
              </a:solidFill>
            </a:endParaRPr>
          </a:p>
        </p:txBody>
      </p:sp>
      <p:sp>
        <p:nvSpPr>
          <p:cNvPr id="7" name="Round Same Side Corner Rectangle 6"/>
          <p:cNvSpPr/>
          <p:nvPr/>
        </p:nvSpPr>
        <p:spPr>
          <a:xfrm>
            <a:off x="0" y="76200"/>
            <a:ext cx="9144000" cy="16764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t>While students give a broad definition to hate speech and the majority believes that their school should forbid visits from people who espouse hate speech, most believe it is still technically protected under the First Amendment as free speech. </a:t>
            </a:r>
            <a:endParaRPr lang="en-US" sz="2400" i="1" dirty="0"/>
          </a:p>
        </p:txBody>
      </p:sp>
      <p:graphicFrame>
        <p:nvGraphicFramePr>
          <p:cNvPr id="9" name="Content Placeholder 10"/>
          <p:cNvGraphicFramePr>
            <a:graphicFrameLocks noGrp="1"/>
          </p:cNvGraphicFramePr>
          <p:nvPr>
            <p:ph sz="quarter" idx="1"/>
          </p:nvPr>
        </p:nvGraphicFramePr>
        <p:xfrm>
          <a:off x="0" y="3200400"/>
          <a:ext cx="91440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17</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1295400"/>
          </a:xfrm>
          <a:ln>
            <a:solidFill>
              <a:schemeClr val="tx1">
                <a:lumMod val="50000"/>
                <a:lumOff val="50000"/>
              </a:schemeClr>
            </a:solidFill>
          </a:ln>
        </p:spPr>
        <p:txBody>
          <a:bodyPr>
            <a:noAutofit/>
          </a:bodyPr>
          <a:lstStyle/>
          <a:p>
            <a:r>
              <a:rPr lang="en-US" sz="2000" b="1" dirty="0" smtClean="0">
                <a:solidFill>
                  <a:schemeClr val="tx1">
                    <a:lumMod val="75000"/>
                    <a:lumOff val="25000"/>
                  </a:schemeClr>
                </a:solidFill>
              </a:rPr>
              <a:t>Agree/Disagree:</a:t>
            </a:r>
            <a:br>
              <a:rPr lang="en-US" sz="2000" b="1" dirty="0" smtClean="0">
                <a:solidFill>
                  <a:schemeClr val="tx1">
                    <a:lumMod val="75000"/>
                    <a:lumOff val="25000"/>
                  </a:schemeClr>
                </a:solidFill>
              </a:rPr>
            </a:br>
            <a:r>
              <a:rPr lang="en-US" sz="2000" b="1" dirty="0" smtClean="0">
                <a:solidFill>
                  <a:schemeClr val="tx1">
                    <a:lumMod val="75000"/>
                    <a:lumOff val="25000"/>
                  </a:schemeClr>
                </a:solidFill>
              </a:rPr>
              <a:t>“It is sometimes appropriate to shout down or disrupt a speaker on my campus.”</a:t>
            </a:r>
            <a:endParaRPr lang="en-US" sz="2000" b="1" dirty="0">
              <a:solidFill>
                <a:schemeClr val="tx1">
                  <a:lumMod val="75000"/>
                  <a:lumOff val="25000"/>
                </a:schemeClr>
              </a:solidFill>
            </a:endParaRPr>
          </a:p>
        </p:txBody>
      </p:sp>
      <p:sp>
        <p:nvSpPr>
          <p:cNvPr id="7" name="Round Same Side Corner Rectangle 6"/>
          <p:cNvSpPr/>
          <p:nvPr/>
        </p:nvSpPr>
        <p:spPr>
          <a:xfrm>
            <a:off x="0" y="76200"/>
            <a:ext cx="9144000" cy="16764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t>Greater than half, 56%, disagree that it is appropriate to shout down or disrupt a speaker on campus. Still, 38% agree that this is appropriate. </a:t>
            </a:r>
          </a:p>
          <a:p>
            <a:pPr algn="ctr"/>
            <a:endParaRPr lang="en-US" sz="2000" i="1" dirty="0" smtClean="0"/>
          </a:p>
          <a:p>
            <a:pPr algn="ctr"/>
            <a:r>
              <a:rPr lang="en-US" sz="2000" i="1" dirty="0" smtClean="0"/>
              <a:t>By party, Democrats are more likely to agree than Republicans, 44% to 32%, respectively.</a:t>
            </a:r>
            <a:endParaRPr lang="en-US" sz="2000" i="1" dirty="0"/>
          </a:p>
        </p:txBody>
      </p:sp>
      <p:graphicFrame>
        <p:nvGraphicFramePr>
          <p:cNvPr id="9" name="Content Placeholder 10"/>
          <p:cNvGraphicFramePr>
            <a:graphicFrameLocks noGrp="1"/>
          </p:cNvGraphicFramePr>
          <p:nvPr>
            <p:ph sz="quarter" idx="1"/>
          </p:nvPr>
        </p:nvGraphicFramePr>
        <p:xfrm>
          <a:off x="0" y="3200400"/>
          <a:ext cx="91440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18</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1295400"/>
          </a:xfrm>
          <a:ln>
            <a:solidFill>
              <a:schemeClr val="tx1">
                <a:lumMod val="50000"/>
                <a:lumOff val="50000"/>
              </a:schemeClr>
            </a:solidFill>
          </a:ln>
        </p:spPr>
        <p:txBody>
          <a:bodyPr>
            <a:noAutofit/>
          </a:bodyPr>
          <a:lstStyle/>
          <a:p>
            <a:r>
              <a:rPr lang="en-US" sz="2000" b="1" dirty="0" smtClean="0">
                <a:solidFill>
                  <a:schemeClr val="tx1">
                    <a:lumMod val="75000"/>
                    <a:lumOff val="25000"/>
                  </a:schemeClr>
                </a:solidFill>
              </a:rPr>
              <a:t>Agree/Disagree:</a:t>
            </a:r>
            <a:br>
              <a:rPr lang="en-US" sz="2000" b="1" dirty="0" smtClean="0">
                <a:solidFill>
                  <a:schemeClr val="tx1">
                    <a:lumMod val="75000"/>
                    <a:lumOff val="25000"/>
                  </a:schemeClr>
                </a:solidFill>
              </a:rPr>
            </a:br>
            <a:r>
              <a:rPr lang="en-US" sz="2000" b="1" dirty="0" smtClean="0">
                <a:solidFill>
                  <a:schemeClr val="tx1">
                    <a:lumMod val="75000"/>
                    <a:lumOff val="25000"/>
                  </a:schemeClr>
                </a:solidFill>
              </a:rPr>
              <a:t>“If someone is using hate speech or making racially charged comments, physical violence can be justified to prevent this person from espousing their hateful views.”</a:t>
            </a:r>
            <a:endParaRPr lang="en-US" sz="2000" dirty="0">
              <a:solidFill>
                <a:schemeClr val="tx1">
                  <a:lumMod val="75000"/>
                  <a:lumOff val="25000"/>
                </a:schemeClr>
              </a:solidFill>
            </a:endParaRPr>
          </a:p>
        </p:txBody>
      </p:sp>
      <p:sp>
        <p:nvSpPr>
          <p:cNvPr id="7" name="Round Same Side Corner Rectangle 6"/>
          <p:cNvSpPr/>
          <p:nvPr/>
        </p:nvSpPr>
        <p:spPr>
          <a:xfrm>
            <a:off x="0" y="76200"/>
            <a:ext cx="9144000" cy="16764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i="1" dirty="0" smtClean="0"/>
              <a:t>By a two to one margin, students do not believe that physical violence can be justified to prevent a person from using hate speech. However, 30% of students believe that violence can be justified.</a:t>
            </a:r>
            <a:endParaRPr lang="en-US" sz="2500" i="1" dirty="0"/>
          </a:p>
        </p:txBody>
      </p:sp>
      <p:graphicFrame>
        <p:nvGraphicFramePr>
          <p:cNvPr id="9" name="Content Placeholder 10"/>
          <p:cNvGraphicFramePr>
            <a:graphicFrameLocks noGrp="1"/>
          </p:cNvGraphicFramePr>
          <p:nvPr>
            <p:ph sz="quarter" idx="1"/>
          </p:nvPr>
        </p:nvGraphicFramePr>
        <p:xfrm>
          <a:off x="0" y="3200400"/>
          <a:ext cx="91440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19</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idx="4294967295"/>
          </p:nvPr>
        </p:nvSpPr>
        <p:spPr>
          <a:xfrm>
            <a:off x="0" y="3048000"/>
            <a:ext cx="9144000" cy="1143000"/>
          </a:xfrm>
        </p:spPr>
        <p:txBody>
          <a:bodyPr>
            <a:noAutofit/>
          </a:bodyPr>
          <a:lstStyle/>
          <a:p>
            <a:pPr algn="ctr"/>
            <a:r>
              <a:rPr lang="en-US" altLang="en-US" sz="2120" b="1" dirty="0" smtClean="0">
                <a:solidFill>
                  <a:schemeClr val="tx1">
                    <a:lumMod val="85000"/>
                    <a:lumOff val="15000"/>
                  </a:schemeClr>
                </a:solidFill>
                <a:latin typeface="Calibri" pitchFamily="34" charset="0"/>
              </a:rPr>
              <a:t>McLaughlin &amp; Associates conducted a national survey of 800 undergraduate students from September 16</a:t>
            </a:r>
            <a:r>
              <a:rPr lang="en-US" altLang="en-US" sz="2120" b="1" baseline="30000" dirty="0" smtClean="0">
                <a:solidFill>
                  <a:schemeClr val="tx1">
                    <a:lumMod val="85000"/>
                    <a:lumOff val="15000"/>
                  </a:schemeClr>
                </a:solidFill>
                <a:latin typeface="Calibri" pitchFamily="34" charset="0"/>
              </a:rPr>
              <a:t>th</a:t>
            </a:r>
            <a:r>
              <a:rPr lang="en-US" altLang="en-US" sz="2120" b="1" dirty="0" smtClean="0">
                <a:solidFill>
                  <a:schemeClr val="tx1">
                    <a:lumMod val="85000"/>
                    <a:lumOff val="15000"/>
                  </a:schemeClr>
                </a:solidFill>
                <a:latin typeface="Calibri" pitchFamily="34" charset="0"/>
              </a:rPr>
              <a:t> to 24</a:t>
            </a:r>
            <a:r>
              <a:rPr lang="en-US" altLang="en-US" sz="2120" b="1" baseline="30000" dirty="0" smtClean="0">
                <a:solidFill>
                  <a:schemeClr val="tx1">
                    <a:lumMod val="85000"/>
                    <a:lumOff val="15000"/>
                  </a:schemeClr>
                </a:solidFill>
                <a:latin typeface="Calibri" pitchFamily="34" charset="0"/>
              </a:rPr>
              <a:t>th</a:t>
            </a:r>
            <a:r>
              <a:rPr lang="en-US" altLang="en-US" sz="2120" b="1" dirty="0" smtClean="0">
                <a:solidFill>
                  <a:schemeClr val="tx1">
                    <a:lumMod val="85000"/>
                    <a:lumOff val="15000"/>
                  </a:schemeClr>
                </a:solidFill>
                <a:latin typeface="Calibri" pitchFamily="34" charset="0"/>
              </a:rPr>
              <a:t>, 2017. All student participants were under the age of 25 and attend either a four-year private or public college or university on a full-time basis. </a:t>
            </a:r>
            <a:r>
              <a:rPr lang="en-US" altLang="ja-JP" sz="2120" b="1" dirty="0" smtClean="0">
                <a:solidFill>
                  <a:schemeClr val="tx1">
                    <a:lumMod val="85000"/>
                    <a:lumOff val="15000"/>
                  </a:schemeClr>
                </a:solidFill>
                <a:latin typeface="Calibri" pitchFamily="34" charset="0"/>
                <a:ea typeface="MS PGothic" pitchFamily="34" charset="-128"/>
              </a:rPr>
              <a:t>All interviews were conducted online and r</a:t>
            </a:r>
            <a:r>
              <a:rPr lang="en-US" sz="2120" b="1" dirty="0" smtClean="0">
                <a:solidFill>
                  <a:schemeClr val="tx1">
                    <a:lumMod val="85000"/>
                    <a:lumOff val="15000"/>
                  </a:schemeClr>
                </a:solidFill>
                <a:latin typeface="Calibri" pitchFamily="34" charset="0"/>
              </a:rPr>
              <a:t>espondents were carefully selected and screened from a nationwide representative platform of individuals who elect to participate in online surveys. </a:t>
            </a:r>
            <a:br>
              <a:rPr lang="en-US" sz="2120" b="1" dirty="0" smtClean="0">
                <a:solidFill>
                  <a:schemeClr val="tx1">
                    <a:lumMod val="85000"/>
                    <a:lumOff val="15000"/>
                  </a:schemeClr>
                </a:solidFill>
                <a:latin typeface="Calibri" pitchFamily="34" charset="0"/>
              </a:rPr>
            </a:br>
            <a:r>
              <a:rPr lang="en-US" sz="2120" b="1" dirty="0" smtClean="0">
                <a:solidFill>
                  <a:schemeClr val="tx1">
                    <a:lumMod val="85000"/>
                    <a:lumOff val="15000"/>
                  </a:schemeClr>
                </a:solidFill>
                <a:latin typeface="Calibri" pitchFamily="34" charset="0"/>
              </a:rPr>
              <a:t/>
            </a:r>
            <a:br>
              <a:rPr lang="en-US" sz="2120" b="1" dirty="0" smtClean="0">
                <a:solidFill>
                  <a:schemeClr val="tx1">
                    <a:lumMod val="85000"/>
                    <a:lumOff val="15000"/>
                  </a:schemeClr>
                </a:solidFill>
                <a:latin typeface="Calibri" pitchFamily="34" charset="0"/>
              </a:rPr>
            </a:br>
            <a:r>
              <a:rPr lang="en-US" sz="2120" b="1" dirty="0" smtClean="0">
                <a:solidFill>
                  <a:schemeClr val="tx1">
                    <a:lumMod val="85000"/>
                    <a:lumOff val="15000"/>
                  </a:schemeClr>
                </a:solidFill>
                <a:latin typeface="Calibri" pitchFamily="34" charset="0"/>
              </a:rPr>
              <a:t>Data for this survey have been stratified by age, race/ethnicity, gender and geography using the National Center for Education Statistics Report to reflect the actual demographic composition of undergraduate students in the United States. </a:t>
            </a:r>
            <a:br>
              <a:rPr lang="en-US" sz="2120" b="1" dirty="0" smtClean="0">
                <a:solidFill>
                  <a:schemeClr val="tx1">
                    <a:lumMod val="85000"/>
                    <a:lumOff val="15000"/>
                  </a:schemeClr>
                </a:solidFill>
                <a:latin typeface="Calibri" pitchFamily="34" charset="0"/>
              </a:rPr>
            </a:br>
            <a:r>
              <a:rPr lang="en-US" sz="2120" b="1" dirty="0" smtClean="0">
                <a:solidFill>
                  <a:schemeClr val="tx1">
                    <a:lumMod val="85000"/>
                    <a:lumOff val="15000"/>
                  </a:schemeClr>
                </a:solidFill>
                <a:latin typeface="Calibri" pitchFamily="34" charset="0"/>
              </a:rPr>
              <a:t/>
            </a:r>
            <a:br>
              <a:rPr lang="en-US" sz="2120" b="1" dirty="0" smtClean="0">
                <a:solidFill>
                  <a:schemeClr val="tx1">
                    <a:lumMod val="85000"/>
                    <a:lumOff val="15000"/>
                  </a:schemeClr>
                </a:solidFill>
                <a:latin typeface="Calibri" pitchFamily="34" charset="0"/>
              </a:rPr>
            </a:br>
            <a:r>
              <a:rPr lang="en-US" sz="2120" b="1" dirty="0" smtClean="0">
                <a:solidFill>
                  <a:schemeClr val="tx1">
                    <a:lumMod val="85000"/>
                    <a:lumOff val="15000"/>
                  </a:schemeClr>
                </a:solidFill>
                <a:latin typeface="Calibri" pitchFamily="34" charset="0"/>
              </a:rPr>
              <a:t>Because the sample is based on those who initially self-selected for participation rather than a probability sample, no estimates of sampling error can be calculated. All surveys may be subject to multiple sources of error, including, but not limited to sampling error, coverage error and measurement error. </a:t>
            </a:r>
            <a:endParaRPr lang="en-US" altLang="en-US" sz="2120" b="1" dirty="0" smtClean="0">
              <a:solidFill>
                <a:schemeClr val="tx1">
                  <a:lumMod val="85000"/>
                  <a:lumOff val="15000"/>
                </a:schemeClr>
              </a:solidFill>
              <a:latin typeface="Calibri" pitchFamily="34" charset="0"/>
            </a:endParaRPr>
          </a:p>
        </p:txBody>
      </p:sp>
      <p:sp>
        <p:nvSpPr>
          <p:cNvPr id="31749" name="Date Placeholder 3"/>
          <p:cNvSpPr txBox="1">
            <a:spLocks noGrp="1"/>
          </p:cNvSpPr>
          <p:nvPr/>
        </p:nvSpPr>
        <p:spPr bwMode="auto">
          <a:xfrm>
            <a:off x="381000" y="6248400"/>
            <a:ext cx="2209800" cy="457200"/>
          </a:xfrm>
          <a:prstGeom prst="rect">
            <a:avLst/>
          </a:prstGeom>
          <a:noFill/>
          <a:ln w="9525">
            <a:noFill/>
            <a:miter lim="800000"/>
            <a:headEnd/>
            <a:tailEnd/>
          </a:ln>
        </p:spPr>
        <p:txBody>
          <a:bodyPr/>
          <a:lstStyle/>
          <a:p>
            <a:r>
              <a:rPr lang="en-US" altLang="en-US" sz="1400" b="1" dirty="0" smtClean="0">
                <a:latin typeface="Times New Roman" pitchFamily="18" charset="0"/>
              </a:rPr>
              <a:t>Nat'l Undergrad Study</a:t>
            </a:r>
            <a:endParaRPr lang="en-US" altLang="en-US" sz="1400" b="1" dirty="0">
              <a:latin typeface="Times New Roman" pitchFamily="18" charset="0"/>
            </a:endParaRPr>
          </a:p>
          <a:p>
            <a:r>
              <a:rPr lang="en-US" altLang="en-US" sz="1400" b="1" dirty="0" smtClean="0">
                <a:latin typeface="Times New Roman" pitchFamily="18" charset="0"/>
              </a:rPr>
              <a:t>September 2017</a:t>
            </a:r>
            <a:endParaRPr lang="en-US" altLang="en-US" sz="1400" b="1" dirty="0">
              <a:latin typeface="Times New Roman" pitchFamily="18" charset="0"/>
            </a:endParaRPr>
          </a:p>
        </p:txBody>
      </p:sp>
      <p:pic>
        <p:nvPicPr>
          <p:cNvPr id="8" name="Picture 5" descr="MCL_Logo_huntergreen (3)"/>
          <p:cNvPicPr>
            <a:picLocks noChangeAspect="1" noChangeArrowheads="1"/>
          </p:cNvPicPr>
          <p:nvPr/>
        </p:nvPicPr>
        <p:blipFill>
          <a:blip r:embed="rId3" cstate="print"/>
          <a:srcRect/>
          <a:stretch>
            <a:fillRect/>
          </a:stretch>
        </p:blipFill>
        <p:spPr bwMode="auto">
          <a:xfrm>
            <a:off x="3251202" y="6483557"/>
            <a:ext cx="2743199" cy="270535"/>
          </a:xfrm>
          <a:prstGeom prst="rect">
            <a:avLst/>
          </a:prstGeom>
          <a:noFill/>
          <a:ln w="9525">
            <a:noFill/>
            <a:miter lim="800000"/>
            <a:headEnd/>
            <a:tailEnd/>
          </a:ln>
        </p:spPr>
      </p:pic>
      <p:sp>
        <p:nvSpPr>
          <p:cNvPr id="10"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2</a:t>
            </a:fld>
            <a:endParaRPr lang="en-US" altLang="en-US" sz="1400" dirty="0">
              <a:latin typeface="Times New Roman" pitchFamily="18" charset="0"/>
            </a:endParaRPr>
          </a:p>
        </p:txBody>
      </p:sp>
      <p:sp>
        <p:nvSpPr>
          <p:cNvPr id="11" name="Round Same Side Corner Rectangle 10"/>
          <p:cNvSpPr/>
          <p:nvPr/>
        </p:nvSpPr>
        <p:spPr>
          <a:xfrm>
            <a:off x="0" y="76200"/>
            <a:ext cx="9144000" cy="6858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en-US" sz="4000" dirty="0" smtClean="0"/>
              <a:t>Methodology</a:t>
            </a:r>
            <a:endParaRPr 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7400"/>
            <a:ext cx="9144000" cy="1752600"/>
          </a:xfrm>
          <a:ln>
            <a:solidFill>
              <a:schemeClr val="tx1">
                <a:lumMod val="50000"/>
                <a:lumOff val="50000"/>
              </a:schemeClr>
            </a:solidFill>
          </a:ln>
        </p:spPr>
        <p:txBody>
          <a:bodyPr>
            <a:noAutofit/>
          </a:bodyPr>
          <a:lstStyle/>
          <a:p>
            <a:r>
              <a:rPr lang="en-US" sz="1600" b="1" dirty="0" smtClean="0">
                <a:solidFill>
                  <a:schemeClr val="tx1">
                    <a:lumMod val="75000"/>
                    <a:lumOff val="25000"/>
                  </a:schemeClr>
                </a:solidFill>
              </a:rPr>
              <a:t>Generally speaking, who do you think are more likely to use hate speech?	</a:t>
            </a:r>
            <a:br>
              <a:rPr lang="en-US" sz="1600" b="1" dirty="0" smtClean="0">
                <a:solidFill>
                  <a:schemeClr val="tx1">
                    <a:lumMod val="75000"/>
                    <a:lumOff val="25000"/>
                  </a:schemeClr>
                </a:solidFill>
              </a:rPr>
            </a:br>
            <a:r>
              <a:rPr lang="en-US" sz="1600" b="1" dirty="0" smtClean="0">
                <a:solidFill>
                  <a:schemeClr val="tx1">
                    <a:lumMod val="75000"/>
                    <a:lumOff val="25000"/>
                  </a:schemeClr>
                </a:solidFill>
              </a:rPr>
              <a:t/>
            </a:r>
            <a:br>
              <a:rPr lang="en-US" sz="1600" b="1" dirty="0" smtClean="0">
                <a:solidFill>
                  <a:schemeClr val="tx1">
                    <a:lumMod val="75000"/>
                    <a:lumOff val="25000"/>
                  </a:schemeClr>
                </a:solidFill>
              </a:rPr>
            </a:br>
            <a:r>
              <a:rPr lang="en-US" sz="1600" b="1" dirty="0" smtClean="0">
                <a:solidFill>
                  <a:schemeClr val="tx1">
                    <a:lumMod val="75000"/>
                    <a:lumOff val="25000"/>
                  </a:schemeClr>
                </a:solidFill>
              </a:rPr>
              <a:t> </a:t>
            </a:r>
            <a:r>
              <a:rPr lang="en-US" sz="1600" b="1" dirty="0" smtClean="0">
                <a:solidFill>
                  <a:schemeClr val="tx2"/>
                </a:solidFill>
              </a:rPr>
              <a:t>Liberals and people on the far left</a:t>
            </a:r>
            <a:r>
              <a:rPr lang="en-US" sz="1600" b="1" dirty="0" smtClean="0">
                <a:solidFill>
                  <a:schemeClr val="tx1">
                    <a:lumMod val="75000"/>
                    <a:lumOff val="25000"/>
                  </a:schemeClr>
                </a:solidFill>
              </a:rPr>
              <a:t/>
            </a:r>
            <a:br>
              <a:rPr lang="en-US" sz="1600" b="1" dirty="0" smtClean="0">
                <a:solidFill>
                  <a:schemeClr val="tx1">
                    <a:lumMod val="75000"/>
                    <a:lumOff val="25000"/>
                  </a:schemeClr>
                </a:solidFill>
              </a:rPr>
            </a:br>
            <a:r>
              <a:rPr lang="en-US" sz="1600" b="1" dirty="0" smtClean="0">
                <a:solidFill>
                  <a:schemeClr val="accent2"/>
                </a:solidFill>
              </a:rPr>
              <a:t>Conservatives and people on the far right</a:t>
            </a:r>
            <a:r>
              <a:rPr lang="en-US" sz="1600" b="1" dirty="0" smtClean="0">
                <a:solidFill>
                  <a:schemeClr val="tx1">
                    <a:lumMod val="75000"/>
                    <a:lumOff val="25000"/>
                  </a:schemeClr>
                </a:solidFill>
              </a:rPr>
              <a:t/>
            </a:r>
            <a:br>
              <a:rPr lang="en-US" sz="1600" b="1" dirty="0" smtClean="0">
                <a:solidFill>
                  <a:schemeClr val="tx1">
                    <a:lumMod val="75000"/>
                    <a:lumOff val="25000"/>
                  </a:schemeClr>
                </a:solidFill>
              </a:rPr>
            </a:br>
            <a:r>
              <a:rPr lang="en-US" sz="1600" b="1" dirty="0" smtClean="0">
                <a:solidFill>
                  <a:schemeClr val="tx1">
                    <a:lumMod val="75000"/>
                    <a:lumOff val="25000"/>
                  </a:schemeClr>
                </a:solidFill>
              </a:rPr>
              <a:t>OR</a:t>
            </a:r>
            <a:br>
              <a:rPr lang="en-US" sz="1600" b="1" dirty="0" smtClean="0">
                <a:solidFill>
                  <a:schemeClr val="tx1">
                    <a:lumMod val="75000"/>
                    <a:lumOff val="25000"/>
                  </a:schemeClr>
                </a:solidFill>
              </a:rPr>
            </a:br>
            <a:r>
              <a:rPr lang="en-US" sz="1600" b="1" dirty="0" smtClean="0">
                <a:solidFill>
                  <a:srgbClr val="006600"/>
                </a:solidFill>
              </a:rPr>
              <a:t>Both equally/all sides guilty of using hate speech</a:t>
            </a:r>
            <a:endParaRPr lang="en-US" sz="1600" b="1" dirty="0">
              <a:solidFill>
                <a:srgbClr val="006600"/>
              </a:solidFill>
            </a:endParaRPr>
          </a:p>
        </p:txBody>
      </p:sp>
      <p:sp>
        <p:nvSpPr>
          <p:cNvPr id="13" name="Round Same Side Corner Rectangle 12"/>
          <p:cNvSpPr/>
          <p:nvPr/>
        </p:nvSpPr>
        <p:spPr>
          <a:xfrm>
            <a:off x="0" y="76200"/>
            <a:ext cx="9144000" cy="18288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i="1" dirty="0" smtClean="0"/>
              <a:t>By a two to one margin, students say conservatives and people on the far right are more likely to use hate speech than liberals and people on the far left. However, the plurality, 47%, says that all sides are guilty of using hate speech.</a:t>
            </a:r>
          </a:p>
          <a:p>
            <a:pPr algn="ctr"/>
            <a:endParaRPr lang="en-US" sz="1900" i="1" dirty="0" smtClean="0"/>
          </a:p>
          <a:p>
            <a:pPr algn="ctr"/>
            <a:r>
              <a:rPr lang="en-US" sz="1900" i="1" dirty="0" smtClean="0"/>
              <a:t>Unsurprisingly, Republicans are more likely to believe that liberals use hate speech and Democrats are more likely to say that conservatives do so.</a:t>
            </a:r>
            <a:endParaRPr lang="en-US" sz="1900" i="1" dirty="0"/>
          </a:p>
        </p:txBody>
      </p:sp>
      <p:graphicFrame>
        <p:nvGraphicFramePr>
          <p:cNvPr id="12" name="Content Placeholder 10"/>
          <p:cNvGraphicFramePr>
            <a:graphicFrameLocks noGrp="1"/>
          </p:cNvGraphicFramePr>
          <p:nvPr>
            <p:ph sz="quarter" idx="1"/>
          </p:nvPr>
        </p:nvGraphicFramePr>
        <p:xfrm>
          <a:off x="0" y="3810000"/>
          <a:ext cx="9144000"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20</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 Same Side Corner Rectangle 6"/>
          <p:cNvSpPr/>
          <p:nvPr/>
        </p:nvSpPr>
        <p:spPr>
          <a:xfrm>
            <a:off x="0" y="1752600"/>
            <a:ext cx="9144000" cy="29718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en-US" sz="7200" dirty="0" smtClean="0"/>
              <a:t>Part Four – </a:t>
            </a:r>
          </a:p>
          <a:p>
            <a:pPr algn="ctr"/>
            <a:r>
              <a:rPr lang="en-US" sz="3300" dirty="0" smtClean="0"/>
              <a:t>Classroom &amp; Faculty Issues Related To Free Speech</a:t>
            </a:r>
            <a:endParaRPr lang="en-US" sz="3300" dirty="0"/>
          </a:p>
        </p:txBody>
      </p:sp>
      <p:sp>
        <p:nvSpPr>
          <p:cNvPr id="5"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21</a:t>
            </a:fld>
            <a:endParaRPr lang="en-US" altLang="en-US" sz="1400" dirty="0">
              <a:latin typeface="Times New Roman" pitchFamily="18" charset="0"/>
            </a:endParaRPr>
          </a:p>
        </p:txBody>
      </p:sp>
      <p:pic>
        <p:nvPicPr>
          <p:cNvPr id="8" name="Picture 5" descr="MCL_Logo_huntergreen (3)"/>
          <p:cNvPicPr>
            <a:picLocks noChangeAspect="1" noChangeArrowheads="1"/>
          </p:cNvPicPr>
          <p:nvPr/>
        </p:nvPicPr>
        <p:blipFill>
          <a:blip r:embed="rId3" cstate="print"/>
          <a:srcRect/>
          <a:stretch>
            <a:fillRect/>
          </a:stretch>
        </p:blipFill>
        <p:spPr bwMode="auto">
          <a:xfrm>
            <a:off x="3251202" y="6483557"/>
            <a:ext cx="2743199" cy="270535"/>
          </a:xfrm>
          <a:prstGeom prst="rect">
            <a:avLst/>
          </a:prstGeom>
          <a:noFill/>
          <a:ln w="9525">
            <a:noFill/>
            <a:miter lim="800000"/>
            <a:headEnd/>
            <a:tailEnd/>
          </a:ln>
        </p:spPr>
      </p:pic>
      <p:sp>
        <p:nvSpPr>
          <p:cNvPr id="9" name="Date Placeholder 3"/>
          <p:cNvSpPr txBox="1">
            <a:spLocks noGrp="1"/>
          </p:cNvSpPr>
          <p:nvPr/>
        </p:nvSpPr>
        <p:spPr bwMode="auto">
          <a:xfrm>
            <a:off x="381000" y="6248400"/>
            <a:ext cx="2209800" cy="457200"/>
          </a:xfrm>
          <a:prstGeom prst="rect">
            <a:avLst/>
          </a:prstGeom>
          <a:noFill/>
          <a:ln w="9525">
            <a:noFill/>
            <a:miter lim="800000"/>
            <a:headEnd/>
            <a:tailEnd/>
          </a:ln>
        </p:spPr>
        <p:txBody>
          <a:bodyPr/>
          <a:lstStyle/>
          <a:p>
            <a:r>
              <a:rPr lang="en-US" altLang="en-US" sz="1400" b="1" dirty="0" smtClean="0">
                <a:latin typeface="Times New Roman" pitchFamily="18" charset="0"/>
              </a:rPr>
              <a:t>Nat'l Undergrad Study</a:t>
            </a:r>
            <a:endParaRPr lang="en-US" altLang="en-US" sz="1400" b="1" dirty="0">
              <a:latin typeface="Times New Roman" pitchFamily="18" charset="0"/>
            </a:endParaRPr>
          </a:p>
          <a:p>
            <a:r>
              <a:rPr lang="en-US" altLang="en-US" sz="1400" b="1" dirty="0" smtClean="0">
                <a:latin typeface="Times New Roman" pitchFamily="18" charset="0"/>
              </a:rPr>
              <a:t>September 2017</a:t>
            </a:r>
            <a:endParaRPr lang="en-US" altLang="en-US" sz="1400" b="1" dirty="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7400"/>
            <a:ext cx="5486400" cy="1752600"/>
          </a:xfrm>
          <a:ln>
            <a:solidFill>
              <a:schemeClr val="tx1">
                <a:lumMod val="50000"/>
                <a:lumOff val="50000"/>
              </a:schemeClr>
            </a:solidFill>
          </a:ln>
        </p:spPr>
        <p:txBody>
          <a:bodyPr>
            <a:noAutofit/>
          </a:bodyPr>
          <a:lstStyle/>
          <a:p>
            <a:r>
              <a:rPr lang="en-US" sz="1600" b="1" dirty="0" smtClean="0">
                <a:solidFill>
                  <a:schemeClr val="tx1">
                    <a:lumMod val="75000"/>
                    <a:lumOff val="25000"/>
                  </a:schemeClr>
                </a:solidFill>
              </a:rPr>
              <a:t>Would you say your college or university in general is…?</a:t>
            </a:r>
            <a:r>
              <a:rPr lang="en-US" sz="1600" b="1" dirty="0" smtClean="0"/>
              <a:t/>
            </a:r>
            <a:br>
              <a:rPr lang="en-US" sz="1600" b="1" dirty="0" smtClean="0"/>
            </a:br>
            <a:r>
              <a:rPr lang="en-US" sz="1600" b="1" dirty="0" smtClean="0"/>
              <a:t/>
            </a:r>
            <a:br>
              <a:rPr lang="en-US" sz="1600" b="1" dirty="0" smtClean="0"/>
            </a:br>
            <a:r>
              <a:rPr lang="en-US" sz="1600" b="1" dirty="0" smtClean="0">
                <a:solidFill>
                  <a:schemeClr val="accent1"/>
                </a:solidFill>
              </a:rPr>
              <a:t>More tolerant of liberal ideas and beliefs</a:t>
            </a:r>
            <a:r>
              <a:rPr lang="en-US" sz="1600" b="1" dirty="0" smtClean="0"/>
              <a:t/>
            </a:r>
            <a:br>
              <a:rPr lang="en-US" sz="1600" b="1" dirty="0" smtClean="0"/>
            </a:br>
            <a:r>
              <a:rPr lang="en-US" sz="1600" b="1" dirty="0" smtClean="0">
                <a:solidFill>
                  <a:schemeClr val="accent2"/>
                </a:solidFill>
              </a:rPr>
              <a:t>More tolerant of conservative ideas and beliefs</a:t>
            </a:r>
            <a:r>
              <a:rPr lang="en-US" sz="1600" b="1" dirty="0" smtClean="0"/>
              <a:t/>
            </a:r>
            <a:br>
              <a:rPr lang="en-US" sz="1600" b="1" dirty="0" smtClean="0"/>
            </a:br>
            <a:r>
              <a:rPr lang="en-US" sz="1600" b="1" dirty="0" smtClean="0">
                <a:solidFill>
                  <a:schemeClr val="tx1">
                    <a:lumMod val="75000"/>
                    <a:lumOff val="25000"/>
                  </a:schemeClr>
                </a:solidFill>
              </a:rPr>
              <a:t>OR</a:t>
            </a:r>
            <a:r>
              <a:rPr lang="en-US" sz="1600" b="1" dirty="0" smtClean="0"/>
              <a:t/>
            </a:r>
            <a:br>
              <a:rPr lang="en-US" sz="1600" b="1" dirty="0" smtClean="0"/>
            </a:br>
            <a:r>
              <a:rPr lang="en-US" sz="1600" b="1" dirty="0" smtClean="0">
                <a:solidFill>
                  <a:schemeClr val="accent3">
                    <a:lumMod val="75000"/>
                  </a:schemeClr>
                </a:solidFill>
              </a:rPr>
              <a:t>Equally tolerant of both liberal and conservative ideas and beliefs</a:t>
            </a:r>
            <a:endParaRPr lang="en-US" sz="1600" b="1" dirty="0">
              <a:solidFill>
                <a:schemeClr val="accent3">
                  <a:lumMod val="75000"/>
                </a:schemeClr>
              </a:solidFill>
            </a:endParaRPr>
          </a:p>
        </p:txBody>
      </p:sp>
      <p:sp>
        <p:nvSpPr>
          <p:cNvPr id="13" name="Round Same Side Corner Rectangle 12"/>
          <p:cNvSpPr/>
          <p:nvPr/>
        </p:nvSpPr>
        <p:spPr>
          <a:xfrm>
            <a:off x="0" y="76200"/>
            <a:ext cx="9144000" cy="18288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i="1" dirty="0" smtClean="0"/>
              <a:t>Like last year, students say their school is generally more tolerant of liberal ideas and beliefs than conservative ideas and beliefs by a two to one margin.</a:t>
            </a:r>
          </a:p>
          <a:p>
            <a:pPr algn="ctr"/>
            <a:endParaRPr lang="en-US" sz="1900" i="1" dirty="0" smtClean="0"/>
          </a:p>
          <a:p>
            <a:pPr algn="ctr"/>
            <a:r>
              <a:rPr lang="en-US" sz="1900" i="1" dirty="0" smtClean="0"/>
              <a:t>Democrats are most likely to say their school is more tolerant of liberal ideas and Republicans are most likely to say their school is more tolerant of conservative ideas. However, the plurality of Republicans still say their school is more tolerant of liberal ideas.</a:t>
            </a:r>
            <a:endParaRPr lang="en-US" sz="1900" i="1" dirty="0"/>
          </a:p>
        </p:txBody>
      </p:sp>
      <p:graphicFrame>
        <p:nvGraphicFramePr>
          <p:cNvPr id="12" name="Content Placeholder 10"/>
          <p:cNvGraphicFramePr>
            <a:graphicFrameLocks noGrp="1"/>
          </p:cNvGraphicFramePr>
          <p:nvPr>
            <p:ph sz="quarter" idx="1"/>
          </p:nvPr>
        </p:nvGraphicFramePr>
        <p:xfrm>
          <a:off x="0" y="3810000"/>
          <a:ext cx="9144000"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22</a:t>
            </a:fld>
            <a:endParaRPr lang="en-US" altLang="en-US" sz="1400" dirty="0">
              <a:latin typeface="Times New Roman" pitchFamily="18" charset="0"/>
            </a:endParaRPr>
          </a:p>
        </p:txBody>
      </p:sp>
      <p:graphicFrame>
        <p:nvGraphicFramePr>
          <p:cNvPr id="8" name="Group 4"/>
          <p:cNvGraphicFramePr>
            <a:graphicFrameLocks noGrp="1"/>
          </p:cNvGraphicFramePr>
          <p:nvPr>
            <p:extLst>
              <p:ext uri="{D42A27DB-BD31-4B8C-83A1-F6EECF244321}">
                <p14:modId xmlns="" xmlns:p14="http://schemas.microsoft.com/office/powerpoint/2010/main" val="3380789322"/>
              </p:ext>
            </p:extLst>
          </p:nvPr>
        </p:nvGraphicFramePr>
        <p:xfrm>
          <a:off x="6019800" y="2415908"/>
          <a:ext cx="2900456" cy="1165492"/>
        </p:xfrm>
        <a:graphic>
          <a:graphicData uri="http://schemas.openxmlformats.org/drawingml/2006/table">
            <a:tbl>
              <a:tblPr>
                <a:tableStyleId>{5202B0CA-FC54-4496-8BCA-5EF66A818D29}</a:tableStyleId>
              </a:tblPr>
              <a:tblGrid>
                <a:gridCol w="1345529"/>
                <a:gridCol w="518309"/>
                <a:gridCol w="518309"/>
                <a:gridCol w="518309"/>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50" b="1" i="0" u="none" strike="noStrike" cap="none" normalizeH="0" baseline="0" dirty="0" smtClean="0">
                        <a:ln>
                          <a:noFill/>
                        </a:ln>
                        <a:solidFill>
                          <a:schemeClr val="tx1"/>
                        </a:solidFill>
                        <a:effectLst/>
                        <a:latin typeface="+mj-lt"/>
                      </a:endParaRP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9/15</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9/16</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9/17</a:t>
                      </a:r>
                    </a:p>
                  </a:txBody>
                  <a:tcPr marL="91446" marR="91446" marT="45674" marB="45674" anchor="ctr"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Liberal</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41%</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39%</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42%</a:t>
                      </a:r>
                    </a:p>
                  </a:txBody>
                  <a:tcPr marL="91446" marR="91446" marT="45674" marB="45674"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Conservative</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23%</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18%</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17%</a:t>
                      </a:r>
                    </a:p>
                  </a:txBody>
                  <a:tcPr marL="91446" marR="91446" marT="45674" marB="45674"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6600"/>
                          </a:solidFill>
                          <a:effectLst/>
                          <a:latin typeface="+mj-lt"/>
                        </a:rPr>
                        <a:t>Equal</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6600"/>
                          </a:solidFill>
                          <a:effectLst/>
                          <a:latin typeface="+mj-lt"/>
                        </a:rPr>
                        <a:t>30%</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6600"/>
                          </a:solidFill>
                          <a:effectLst/>
                          <a:latin typeface="+mj-lt"/>
                        </a:rPr>
                        <a:t>38%</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6600"/>
                          </a:solidFill>
                          <a:effectLst/>
                          <a:latin typeface="+mj-lt"/>
                        </a:rPr>
                        <a:t>35%</a:t>
                      </a:r>
                    </a:p>
                  </a:txBody>
                  <a:tcPr marL="91446" marR="91446" marT="45674" marB="45674" horzOverflow="overflow"/>
                </a:tc>
              </a:tr>
            </a:tbl>
          </a:graphicData>
        </a:graphic>
      </p:graphicFrame>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32038"/>
            <a:ext cx="9144000" cy="715962"/>
          </a:xfrm>
          <a:ln>
            <a:solidFill>
              <a:schemeClr val="tx1">
                <a:lumMod val="50000"/>
                <a:lumOff val="50000"/>
              </a:schemeClr>
            </a:solidFill>
          </a:ln>
        </p:spPr>
        <p:txBody>
          <a:bodyPr>
            <a:noAutofit/>
          </a:bodyPr>
          <a:lstStyle/>
          <a:p>
            <a:r>
              <a:rPr lang="en-US" sz="1800" b="1" dirty="0" smtClean="0">
                <a:solidFill>
                  <a:schemeClr val="tx1">
                    <a:lumMod val="75000"/>
                    <a:lumOff val="25000"/>
                  </a:schemeClr>
                </a:solidFill>
              </a:rPr>
              <a:t>Have you felt intimidated in sharing your ideas, opinions or beliefs in class because they were different 	than your professors? </a:t>
            </a:r>
            <a:endParaRPr lang="en-US" sz="1800" b="1" dirty="0">
              <a:solidFill>
                <a:schemeClr val="tx1">
                  <a:lumMod val="75000"/>
                  <a:lumOff val="25000"/>
                </a:schemeClr>
              </a:solidFill>
            </a:endParaRPr>
          </a:p>
        </p:txBody>
      </p:sp>
      <p:sp>
        <p:nvSpPr>
          <p:cNvPr id="7" name="Round Same Side Corner Rectangle 6"/>
          <p:cNvSpPr/>
          <p:nvPr/>
        </p:nvSpPr>
        <p:spPr>
          <a:xfrm>
            <a:off x="0" y="76200"/>
            <a:ext cx="9144000" cy="22098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smtClean="0"/>
              <a:t>While students remain divided, the majority, 53%, now says they have not often felt intimidated in sharing beliefs that differ than their professors, while 44% say they have often felt intimidated. This is essentially the inverse from last year, when 53% felt intimidated.</a:t>
            </a:r>
          </a:p>
          <a:p>
            <a:pPr algn="ctr"/>
            <a:endParaRPr lang="en-US" sz="1600" i="1" dirty="0" smtClean="0"/>
          </a:p>
          <a:p>
            <a:pPr algn="ctr"/>
            <a:r>
              <a:rPr lang="en-US" sz="1600" i="1" dirty="0" smtClean="0"/>
              <a:t>By party, Republican students  continue to be more likely to feel intimidated to express their opinions than Democrats and Independents.</a:t>
            </a:r>
          </a:p>
          <a:p>
            <a:pPr algn="ctr"/>
            <a:endParaRPr lang="en-US" sz="1600" i="1" dirty="0" smtClean="0"/>
          </a:p>
          <a:p>
            <a:pPr algn="ctr"/>
            <a:r>
              <a:rPr lang="en-US" sz="1600" i="1" dirty="0" smtClean="0"/>
              <a:t>Men are more likely than women to feel intimidated to express their opinions in class.</a:t>
            </a:r>
            <a:endParaRPr lang="en-US" sz="1600" i="1" dirty="0"/>
          </a:p>
        </p:txBody>
      </p:sp>
      <p:graphicFrame>
        <p:nvGraphicFramePr>
          <p:cNvPr id="9" name="Content Placeholder 10"/>
          <p:cNvGraphicFramePr>
            <a:graphicFrameLocks noGrp="1"/>
          </p:cNvGraphicFramePr>
          <p:nvPr>
            <p:ph sz="quarter" idx="1"/>
          </p:nvPr>
        </p:nvGraphicFramePr>
        <p:xfrm>
          <a:off x="0" y="3886200"/>
          <a:ext cx="9144000"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23</a:t>
            </a:fld>
            <a:endParaRPr lang="en-US" altLang="en-US" sz="1400" dirty="0">
              <a:latin typeface="Times New Roman" pitchFamily="18" charset="0"/>
            </a:endParaRPr>
          </a:p>
        </p:txBody>
      </p:sp>
      <p:graphicFrame>
        <p:nvGraphicFramePr>
          <p:cNvPr id="11" name="Group 4"/>
          <p:cNvGraphicFramePr>
            <a:graphicFrameLocks noGrp="1"/>
          </p:cNvGraphicFramePr>
          <p:nvPr>
            <p:extLst>
              <p:ext uri="{D42A27DB-BD31-4B8C-83A1-F6EECF244321}">
                <p14:modId xmlns="" xmlns:p14="http://schemas.microsoft.com/office/powerpoint/2010/main" val="3380789322"/>
              </p:ext>
            </p:extLst>
          </p:nvPr>
        </p:nvGraphicFramePr>
        <p:xfrm>
          <a:off x="2667000" y="3124200"/>
          <a:ext cx="3429000" cy="860784"/>
        </p:xfrm>
        <a:graphic>
          <a:graphicData uri="http://schemas.openxmlformats.org/drawingml/2006/table">
            <a:tbl>
              <a:tblPr>
                <a:tableStyleId>{5202B0CA-FC54-4496-8BCA-5EF66A818D29}</a:tableStyleId>
              </a:tblPr>
              <a:tblGrid>
                <a:gridCol w="1590720"/>
                <a:gridCol w="612760"/>
                <a:gridCol w="612760"/>
                <a:gridCol w="61276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50" b="1" i="0" u="none" strike="noStrike" cap="none" normalizeH="0" baseline="0" dirty="0" smtClean="0">
                        <a:ln>
                          <a:noFill/>
                        </a:ln>
                        <a:solidFill>
                          <a:schemeClr val="tx1"/>
                        </a:solidFill>
                        <a:effectLst/>
                        <a:latin typeface="+mj-lt"/>
                      </a:endParaRP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9/15</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9/16</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9/17</a:t>
                      </a:r>
                    </a:p>
                  </a:txBody>
                  <a:tcPr marL="91446" marR="91446" marT="45674" marB="45674" anchor="ctr"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Often</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49%</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53%</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44%</a:t>
                      </a:r>
                    </a:p>
                  </a:txBody>
                  <a:tcPr marL="91446" marR="91446" marT="45674" marB="45674"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Not Often</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50%</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45%</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53%</a:t>
                      </a:r>
                    </a:p>
                  </a:txBody>
                  <a:tcPr marL="91446" marR="91446" marT="45674" marB="45674" horzOverflow="overflow"/>
                </a:tc>
              </a:tr>
            </a:tbl>
          </a:graphicData>
        </a:graphic>
      </p:graphicFrame>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79638"/>
            <a:ext cx="9144000" cy="715962"/>
          </a:xfrm>
          <a:ln>
            <a:solidFill>
              <a:schemeClr val="tx1">
                <a:lumMod val="50000"/>
                <a:lumOff val="50000"/>
              </a:schemeClr>
            </a:solidFill>
          </a:ln>
        </p:spPr>
        <p:txBody>
          <a:bodyPr>
            <a:noAutofit/>
          </a:bodyPr>
          <a:lstStyle/>
          <a:p>
            <a:r>
              <a:rPr lang="en-US" sz="1800" b="1" dirty="0" smtClean="0">
                <a:solidFill>
                  <a:schemeClr val="tx1">
                    <a:lumMod val="75000"/>
                    <a:lumOff val="25000"/>
                  </a:schemeClr>
                </a:solidFill>
              </a:rPr>
              <a:t>And have you felt intimidated in sharing your ideas, opinions or beliefs in class because they were different than your classmates or peers? </a:t>
            </a:r>
            <a:endParaRPr lang="en-US" sz="1800" b="1" dirty="0">
              <a:solidFill>
                <a:schemeClr val="tx1">
                  <a:lumMod val="75000"/>
                  <a:lumOff val="25000"/>
                </a:schemeClr>
              </a:solidFill>
            </a:endParaRPr>
          </a:p>
        </p:txBody>
      </p:sp>
      <p:sp>
        <p:nvSpPr>
          <p:cNvPr id="7" name="Round Same Side Corner Rectangle 6"/>
          <p:cNvSpPr/>
          <p:nvPr/>
        </p:nvSpPr>
        <p:spPr>
          <a:xfrm>
            <a:off x="0" y="76200"/>
            <a:ext cx="9144000" cy="20574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i="1" dirty="0" smtClean="0"/>
              <a:t>Students also remain divided when it comes to sharing ideas, opinions and beliefs that are different than their classmates, with a slight majority saying that they do not often feel intimidated, 52% to 45%. </a:t>
            </a:r>
          </a:p>
          <a:p>
            <a:pPr algn="ctr"/>
            <a:endParaRPr lang="en-US" sz="1900" i="1" dirty="0" smtClean="0"/>
          </a:p>
          <a:p>
            <a:pPr algn="ctr"/>
            <a:r>
              <a:rPr lang="en-US" sz="1900" i="1" dirty="0" smtClean="0"/>
              <a:t>The same partisan and gender differences exist, with Republicans and men more likely than Democrats and females to feel intimidated often.</a:t>
            </a:r>
          </a:p>
        </p:txBody>
      </p:sp>
      <p:graphicFrame>
        <p:nvGraphicFramePr>
          <p:cNvPr id="12" name="Content Placeholder 10"/>
          <p:cNvGraphicFramePr>
            <a:graphicFrameLocks noGrp="1"/>
          </p:cNvGraphicFramePr>
          <p:nvPr>
            <p:ph sz="quarter" idx="1"/>
          </p:nvPr>
        </p:nvGraphicFramePr>
        <p:xfrm>
          <a:off x="0" y="3886200"/>
          <a:ext cx="9144000"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24</a:t>
            </a:fld>
            <a:endParaRPr lang="en-US" altLang="en-US" sz="1400" dirty="0">
              <a:latin typeface="Times New Roman" pitchFamily="18" charset="0"/>
            </a:endParaRPr>
          </a:p>
        </p:txBody>
      </p:sp>
      <p:graphicFrame>
        <p:nvGraphicFramePr>
          <p:cNvPr id="10" name="Group 4"/>
          <p:cNvGraphicFramePr>
            <a:graphicFrameLocks noGrp="1"/>
          </p:cNvGraphicFramePr>
          <p:nvPr>
            <p:extLst>
              <p:ext uri="{D42A27DB-BD31-4B8C-83A1-F6EECF244321}">
                <p14:modId xmlns="" xmlns:p14="http://schemas.microsoft.com/office/powerpoint/2010/main" val="3380789322"/>
              </p:ext>
            </p:extLst>
          </p:nvPr>
        </p:nvGraphicFramePr>
        <p:xfrm>
          <a:off x="2667000" y="2971800"/>
          <a:ext cx="3429000" cy="860784"/>
        </p:xfrm>
        <a:graphic>
          <a:graphicData uri="http://schemas.openxmlformats.org/drawingml/2006/table">
            <a:tbl>
              <a:tblPr>
                <a:tableStyleId>{5202B0CA-FC54-4496-8BCA-5EF66A818D29}</a:tableStyleId>
              </a:tblPr>
              <a:tblGrid>
                <a:gridCol w="1590720"/>
                <a:gridCol w="612760"/>
                <a:gridCol w="612760"/>
                <a:gridCol w="61276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50" b="1" i="0" u="none" strike="noStrike" cap="none" normalizeH="0" baseline="0" dirty="0" smtClean="0">
                        <a:ln>
                          <a:noFill/>
                        </a:ln>
                        <a:solidFill>
                          <a:schemeClr val="tx1"/>
                        </a:solidFill>
                        <a:effectLst/>
                        <a:latin typeface="+mj-lt"/>
                      </a:endParaRP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9/15</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9/16</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9/17</a:t>
                      </a:r>
                    </a:p>
                  </a:txBody>
                  <a:tcPr marL="91446" marR="91446" marT="45674" marB="45674" anchor="ctr"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Often</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55%</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51%</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45%</a:t>
                      </a:r>
                    </a:p>
                  </a:txBody>
                  <a:tcPr marL="91446" marR="91446" marT="45674" marB="45674"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Not Often</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43%</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47%</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52%</a:t>
                      </a:r>
                    </a:p>
                  </a:txBody>
                  <a:tcPr marL="91446" marR="91446" marT="45674" marB="45674" horzOverflow="overflow"/>
                </a:tc>
              </a:tr>
            </a:tbl>
          </a:graphicData>
        </a:graphic>
      </p:graphicFrame>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55838"/>
            <a:ext cx="9144000" cy="715962"/>
          </a:xfrm>
          <a:ln>
            <a:solidFill>
              <a:schemeClr val="tx1">
                <a:lumMod val="50000"/>
                <a:lumOff val="50000"/>
              </a:schemeClr>
            </a:solidFill>
          </a:ln>
        </p:spPr>
        <p:txBody>
          <a:bodyPr>
            <a:noAutofit/>
          </a:bodyPr>
          <a:lstStyle/>
          <a:p>
            <a:r>
              <a:rPr lang="en-US" sz="1800" b="1" i="1" dirty="0" smtClean="0">
                <a:solidFill>
                  <a:schemeClr val="tx1">
                    <a:lumMod val="75000"/>
                    <a:lumOff val="25000"/>
                  </a:schemeClr>
                </a:solidFill>
              </a:rPr>
              <a:t>Have you felt the need to keep a belief or opinion to yourself because you were concerned it would negatively impact your grade from a professor?</a:t>
            </a:r>
            <a:endParaRPr lang="en-US" sz="1800" b="1" dirty="0">
              <a:solidFill>
                <a:schemeClr val="tx1">
                  <a:lumMod val="75000"/>
                  <a:lumOff val="25000"/>
                </a:schemeClr>
              </a:solidFill>
            </a:endParaRPr>
          </a:p>
        </p:txBody>
      </p:sp>
      <p:sp>
        <p:nvSpPr>
          <p:cNvPr id="7" name="Round Same Side Corner Rectangle 6"/>
          <p:cNvSpPr/>
          <p:nvPr/>
        </p:nvSpPr>
        <p:spPr>
          <a:xfrm>
            <a:off x="0" y="76200"/>
            <a:ext cx="9144000" cy="20574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i="1" dirty="0" smtClean="0"/>
              <a:t>Six in ten have not often felt the need to keep a belief or opinion to themselves out of concern that it would negatively impact a grade. Almost four in ten, 37%, say they have often kept a belief to themselves.</a:t>
            </a:r>
          </a:p>
          <a:p>
            <a:pPr algn="ctr"/>
            <a:endParaRPr lang="en-US" sz="1900" i="1" dirty="0" smtClean="0"/>
          </a:p>
          <a:p>
            <a:pPr algn="ctr"/>
            <a:r>
              <a:rPr lang="en-US" sz="1900" i="1" dirty="0" smtClean="0"/>
              <a:t>The majority of Republicans, 52%, have often had to keep a belief or opinion to themselves.</a:t>
            </a:r>
          </a:p>
        </p:txBody>
      </p:sp>
      <p:graphicFrame>
        <p:nvGraphicFramePr>
          <p:cNvPr id="12" name="Content Placeholder 10"/>
          <p:cNvGraphicFramePr>
            <a:graphicFrameLocks noGrp="1"/>
          </p:cNvGraphicFramePr>
          <p:nvPr>
            <p:ph sz="quarter" idx="1"/>
          </p:nvPr>
        </p:nvGraphicFramePr>
        <p:xfrm>
          <a:off x="0" y="2971800"/>
          <a:ext cx="91440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25</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55838"/>
            <a:ext cx="9144000" cy="715962"/>
          </a:xfrm>
          <a:ln>
            <a:solidFill>
              <a:schemeClr val="tx1">
                <a:lumMod val="50000"/>
                <a:lumOff val="50000"/>
              </a:schemeClr>
            </a:solidFill>
          </a:ln>
        </p:spPr>
        <p:txBody>
          <a:bodyPr>
            <a:noAutofit/>
          </a:bodyPr>
          <a:lstStyle/>
          <a:p>
            <a:r>
              <a:rPr lang="en-US" sz="1800" b="1" dirty="0" smtClean="0">
                <a:solidFill>
                  <a:schemeClr val="tx1">
                    <a:lumMod val="75000"/>
                    <a:lumOff val="25000"/>
                  </a:schemeClr>
                </a:solidFill>
              </a:rPr>
              <a:t>And have you felt the need to keep a belief or opinion to yourself because you were concerned it would negatively impact how you were viewed by your friends or classmates?</a:t>
            </a:r>
            <a:endParaRPr lang="en-US" sz="1800" b="1" dirty="0">
              <a:solidFill>
                <a:schemeClr val="tx1">
                  <a:lumMod val="75000"/>
                  <a:lumOff val="25000"/>
                </a:schemeClr>
              </a:solidFill>
            </a:endParaRPr>
          </a:p>
        </p:txBody>
      </p:sp>
      <p:sp>
        <p:nvSpPr>
          <p:cNvPr id="7" name="Round Same Side Corner Rectangle 6"/>
          <p:cNvSpPr/>
          <p:nvPr/>
        </p:nvSpPr>
        <p:spPr>
          <a:xfrm>
            <a:off x="0" y="76200"/>
            <a:ext cx="9144000" cy="20574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i="1" dirty="0" smtClean="0"/>
              <a:t>Students are more concerned about being viewed negatively by their peers than by their professors. In this case, 44% have often kept a belief to themselves compared to 53% who have not often done so.</a:t>
            </a:r>
          </a:p>
          <a:p>
            <a:pPr algn="ctr"/>
            <a:endParaRPr lang="en-US" sz="1900" i="1" dirty="0" smtClean="0"/>
          </a:p>
          <a:p>
            <a:pPr algn="ctr"/>
            <a:r>
              <a:rPr lang="en-US" sz="1900" i="1" dirty="0" smtClean="0"/>
              <a:t>Once again, Republicans are most likely to keep their views to themselves out of concern of it impacting how they are viewed by friends and fellow classmates.</a:t>
            </a:r>
          </a:p>
        </p:txBody>
      </p:sp>
      <p:graphicFrame>
        <p:nvGraphicFramePr>
          <p:cNvPr id="12" name="Content Placeholder 10"/>
          <p:cNvGraphicFramePr>
            <a:graphicFrameLocks noGrp="1"/>
          </p:cNvGraphicFramePr>
          <p:nvPr>
            <p:ph sz="quarter" idx="1"/>
          </p:nvPr>
        </p:nvGraphicFramePr>
        <p:xfrm>
          <a:off x="0" y="2971800"/>
          <a:ext cx="91440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26</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 Same Side Corner Rectangle 6"/>
          <p:cNvSpPr/>
          <p:nvPr/>
        </p:nvSpPr>
        <p:spPr>
          <a:xfrm>
            <a:off x="0" y="1752600"/>
            <a:ext cx="9144000" cy="29718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en-US" sz="7200" dirty="0" smtClean="0"/>
              <a:t>Part Five – </a:t>
            </a:r>
          </a:p>
          <a:p>
            <a:pPr algn="ctr"/>
            <a:r>
              <a:rPr lang="en-US" sz="7200" dirty="0" smtClean="0"/>
              <a:t>Other Issues</a:t>
            </a:r>
            <a:endParaRPr lang="en-US" sz="7200" dirty="0"/>
          </a:p>
        </p:txBody>
      </p:sp>
      <p:sp>
        <p:nvSpPr>
          <p:cNvPr id="5"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27</a:t>
            </a:fld>
            <a:endParaRPr lang="en-US" altLang="en-US" sz="1400" dirty="0">
              <a:latin typeface="Times New Roman" pitchFamily="18" charset="0"/>
            </a:endParaRPr>
          </a:p>
        </p:txBody>
      </p:sp>
      <p:pic>
        <p:nvPicPr>
          <p:cNvPr id="8" name="Picture 5" descr="MCL_Logo_huntergreen (3)"/>
          <p:cNvPicPr>
            <a:picLocks noChangeAspect="1" noChangeArrowheads="1"/>
          </p:cNvPicPr>
          <p:nvPr/>
        </p:nvPicPr>
        <p:blipFill>
          <a:blip r:embed="rId3" cstate="print"/>
          <a:srcRect/>
          <a:stretch>
            <a:fillRect/>
          </a:stretch>
        </p:blipFill>
        <p:spPr bwMode="auto">
          <a:xfrm>
            <a:off x="3251202" y="6483557"/>
            <a:ext cx="2743199" cy="270535"/>
          </a:xfrm>
          <a:prstGeom prst="rect">
            <a:avLst/>
          </a:prstGeom>
          <a:noFill/>
          <a:ln w="9525">
            <a:noFill/>
            <a:miter lim="800000"/>
            <a:headEnd/>
            <a:tailEnd/>
          </a:ln>
        </p:spPr>
      </p:pic>
      <p:sp>
        <p:nvSpPr>
          <p:cNvPr id="9" name="Date Placeholder 3"/>
          <p:cNvSpPr txBox="1">
            <a:spLocks noGrp="1"/>
          </p:cNvSpPr>
          <p:nvPr/>
        </p:nvSpPr>
        <p:spPr bwMode="auto">
          <a:xfrm>
            <a:off x="381000" y="6248400"/>
            <a:ext cx="2209800" cy="457200"/>
          </a:xfrm>
          <a:prstGeom prst="rect">
            <a:avLst/>
          </a:prstGeom>
          <a:noFill/>
          <a:ln w="9525">
            <a:noFill/>
            <a:miter lim="800000"/>
            <a:headEnd/>
            <a:tailEnd/>
          </a:ln>
        </p:spPr>
        <p:txBody>
          <a:bodyPr/>
          <a:lstStyle/>
          <a:p>
            <a:r>
              <a:rPr lang="en-US" altLang="en-US" sz="1400" b="1" dirty="0" smtClean="0">
                <a:latin typeface="Times New Roman" pitchFamily="18" charset="0"/>
              </a:rPr>
              <a:t>Nat'l Undergrad Study</a:t>
            </a:r>
            <a:endParaRPr lang="en-US" altLang="en-US" sz="1400" b="1" dirty="0">
              <a:latin typeface="Times New Roman" pitchFamily="18" charset="0"/>
            </a:endParaRPr>
          </a:p>
          <a:p>
            <a:r>
              <a:rPr lang="en-US" altLang="en-US" sz="1400" b="1" dirty="0" smtClean="0">
                <a:latin typeface="Times New Roman" pitchFamily="18" charset="0"/>
              </a:rPr>
              <a:t>September 2017</a:t>
            </a:r>
            <a:endParaRPr lang="en-US" altLang="en-US" sz="1400" b="1" dirty="0">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144000" cy="1905000"/>
          </a:xfrm>
          <a:ln>
            <a:solidFill>
              <a:schemeClr val="tx1">
                <a:lumMod val="50000"/>
                <a:lumOff val="50000"/>
              </a:schemeClr>
            </a:solidFill>
          </a:ln>
        </p:spPr>
        <p:txBody>
          <a:bodyPr>
            <a:noAutofit/>
          </a:bodyPr>
          <a:lstStyle/>
          <a:p>
            <a:r>
              <a:rPr lang="en-US" sz="1600" b="1" dirty="0" smtClean="0">
                <a:solidFill>
                  <a:schemeClr val="tx1">
                    <a:lumMod val="75000"/>
                    <a:lumOff val="25000"/>
                  </a:schemeClr>
                </a:solidFill>
              </a:rPr>
              <a:t>What is more important to you when having a discussion with someone on an issue in which you both disagree?</a:t>
            </a:r>
            <a:br>
              <a:rPr lang="en-US" sz="1600" b="1" dirty="0" smtClean="0">
                <a:solidFill>
                  <a:schemeClr val="tx1">
                    <a:lumMod val="75000"/>
                    <a:lumOff val="25000"/>
                  </a:schemeClr>
                </a:solidFill>
              </a:rPr>
            </a:br>
            <a:r>
              <a:rPr lang="en-US" sz="1600" b="1" dirty="0" smtClean="0">
                <a:solidFill>
                  <a:schemeClr val="tx1">
                    <a:lumMod val="75000"/>
                    <a:lumOff val="25000"/>
                  </a:schemeClr>
                </a:solidFill>
              </a:rPr>
              <a:t/>
            </a:r>
            <a:br>
              <a:rPr lang="en-US" sz="1600" b="1" dirty="0" smtClean="0">
                <a:solidFill>
                  <a:schemeClr val="tx1">
                    <a:lumMod val="75000"/>
                    <a:lumOff val="25000"/>
                  </a:schemeClr>
                </a:solidFill>
              </a:rPr>
            </a:br>
            <a:r>
              <a:rPr lang="en-US" sz="1600" b="1" dirty="0" smtClean="0">
                <a:solidFill>
                  <a:schemeClr val="tx2"/>
                </a:solidFill>
              </a:rPr>
              <a:t>Having the other person understand your viewpoint, even if you still disagree with one another</a:t>
            </a:r>
            <a:r>
              <a:rPr lang="en-US" sz="1600" b="1" dirty="0" smtClean="0">
                <a:solidFill>
                  <a:schemeClr val="tx1">
                    <a:lumMod val="75000"/>
                    <a:lumOff val="25000"/>
                  </a:schemeClr>
                </a:solidFill>
              </a:rPr>
              <a:t/>
            </a:r>
            <a:br>
              <a:rPr lang="en-US" sz="1600" b="1" dirty="0" smtClean="0">
                <a:solidFill>
                  <a:schemeClr val="tx1">
                    <a:lumMod val="75000"/>
                    <a:lumOff val="25000"/>
                  </a:schemeClr>
                </a:solidFill>
              </a:rPr>
            </a:br>
            <a:r>
              <a:rPr lang="en-US" sz="1600" b="1" dirty="0" smtClean="0">
                <a:solidFill>
                  <a:schemeClr val="tx1">
                    <a:lumMod val="75000"/>
                    <a:lumOff val="25000"/>
                  </a:schemeClr>
                </a:solidFill>
              </a:rPr>
              <a:t>OR</a:t>
            </a:r>
            <a:br>
              <a:rPr lang="en-US" sz="1600" b="1" dirty="0" smtClean="0">
                <a:solidFill>
                  <a:schemeClr val="tx1">
                    <a:lumMod val="75000"/>
                    <a:lumOff val="25000"/>
                  </a:schemeClr>
                </a:solidFill>
              </a:rPr>
            </a:br>
            <a:r>
              <a:rPr lang="en-US" sz="1600" b="1" dirty="0" smtClean="0">
                <a:solidFill>
                  <a:schemeClr val="accent2"/>
                </a:solidFill>
              </a:rPr>
              <a:t>Convincing the other person to share your viewpoint </a:t>
            </a:r>
            <a:endParaRPr lang="en-US" sz="1600" b="1" dirty="0">
              <a:solidFill>
                <a:schemeClr val="accent2"/>
              </a:solidFill>
            </a:endParaRPr>
          </a:p>
        </p:txBody>
      </p:sp>
      <p:sp>
        <p:nvSpPr>
          <p:cNvPr id="7" name="Round Same Side Corner Rectangle 6"/>
          <p:cNvSpPr/>
          <p:nvPr/>
        </p:nvSpPr>
        <p:spPr>
          <a:xfrm>
            <a:off x="0" y="76200"/>
            <a:ext cx="9144000" cy="11430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t>When speaking with someone on an issue in which they disagree, greater than eight in ten believe it is more important to have that person understand their viewpoint. Just 13% want to convince the other person to share their viewpoint.</a:t>
            </a:r>
            <a:endParaRPr lang="en-US" i="1" dirty="0"/>
          </a:p>
        </p:txBody>
      </p:sp>
      <p:graphicFrame>
        <p:nvGraphicFramePr>
          <p:cNvPr id="9" name="Content Placeholder 10"/>
          <p:cNvGraphicFramePr>
            <a:graphicFrameLocks noGrp="1"/>
          </p:cNvGraphicFramePr>
          <p:nvPr>
            <p:ph sz="quarter" idx="1"/>
          </p:nvPr>
        </p:nvGraphicFramePr>
        <p:xfrm>
          <a:off x="0" y="3200400"/>
          <a:ext cx="91440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28</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52600"/>
            <a:ext cx="9144000" cy="1981200"/>
          </a:xfrm>
          <a:ln>
            <a:solidFill>
              <a:schemeClr val="tx1">
                <a:lumMod val="50000"/>
                <a:lumOff val="50000"/>
              </a:schemeClr>
            </a:solidFill>
          </a:ln>
        </p:spPr>
        <p:txBody>
          <a:bodyPr>
            <a:noAutofit/>
          </a:bodyPr>
          <a:lstStyle/>
          <a:p>
            <a:r>
              <a:rPr lang="en-US" sz="1300" b="1" dirty="0" smtClean="0">
                <a:solidFill>
                  <a:schemeClr val="tx1">
                    <a:lumMod val="75000"/>
                    <a:lumOff val="25000"/>
                  </a:schemeClr>
                </a:solidFill>
              </a:rPr>
              <a:t>Generally speaking, do you share the same opinions and political beliefs as your friends or are your opinions and political beliefs different than your friends?</a:t>
            </a:r>
            <a:br>
              <a:rPr lang="en-US" sz="1300" b="1" dirty="0" smtClean="0">
                <a:solidFill>
                  <a:schemeClr val="tx1">
                    <a:lumMod val="75000"/>
                    <a:lumOff val="25000"/>
                  </a:schemeClr>
                </a:solidFill>
              </a:rPr>
            </a:br>
            <a:r>
              <a:rPr lang="en-US" sz="1300" b="1" dirty="0" smtClean="0">
                <a:solidFill>
                  <a:schemeClr val="tx1">
                    <a:lumMod val="75000"/>
                    <a:lumOff val="25000"/>
                  </a:schemeClr>
                </a:solidFill>
              </a:rPr>
              <a:t> </a:t>
            </a:r>
            <a:br>
              <a:rPr lang="en-US" sz="1300" b="1" dirty="0" smtClean="0">
                <a:solidFill>
                  <a:schemeClr val="tx1">
                    <a:lumMod val="75000"/>
                    <a:lumOff val="25000"/>
                  </a:schemeClr>
                </a:solidFill>
              </a:rPr>
            </a:br>
            <a:r>
              <a:rPr lang="en-US" sz="1300" b="1" dirty="0" smtClean="0">
                <a:solidFill>
                  <a:schemeClr val="tx2"/>
                </a:solidFill>
              </a:rPr>
              <a:t>I share the same opinions and political beliefs as ALL OF my friends</a:t>
            </a:r>
            <a:br>
              <a:rPr lang="en-US" sz="1300" b="1" dirty="0" smtClean="0">
                <a:solidFill>
                  <a:schemeClr val="tx2"/>
                </a:solidFill>
              </a:rPr>
            </a:br>
            <a:r>
              <a:rPr lang="en-US" sz="1300" b="1" dirty="0" smtClean="0">
                <a:solidFill>
                  <a:schemeClr val="tx2"/>
                </a:solidFill>
              </a:rPr>
              <a:t>I share the same opinions and political beliefs as MOST OF my friends</a:t>
            </a:r>
            <a:r>
              <a:rPr lang="en-US" sz="1300" b="1" dirty="0" smtClean="0">
                <a:solidFill>
                  <a:schemeClr val="tx1">
                    <a:lumMod val="75000"/>
                    <a:lumOff val="25000"/>
                  </a:schemeClr>
                </a:solidFill>
              </a:rPr>
              <a:t/>
            </a:r>
            <a:br>
              <a:rPr lang="en-US" sz="1300" b="1" dirty="0" smtClean="0">
                <a:solidFill>
                  <a:schemeClr val="tx1">
                    <a:lumMod val="75000"/>
                    <a:lumOff val="25000"/>
                  </a:schemeClr>
                </a:solidFill>
              </a:rPr>
            </a:br>
            <a:r>
              <a:rPr lang="en-US" sz="1300" b="1" dirty="0" smtClean="0">
                <a:solidFill>
                  <a:schemeClr val="tx1">
                    <a:lumMod val="75000"/>
                    <a:lumOff val="25000"/>
                  </a:schemeClr>
                </a:solidFill>
              </a:rPr>
              <a:t/>
            </a:r>
            <a:br>
              <a:rPr lang="en-US" sz="1300" b="1" dirty="0" smtClean="0">
                <a:solidFill>
                  <a:schemeClr val="tx1">
                    <a:lumMod val="75000"/>
                    <a:lumOff val="25000"/>
                  </a:schemeClr>
                </a:solidFill>
              </a:rPr>
            </a:br>
            <a:r>
              <a:rPr lang="en-US" sz="1300" b="1" dirty="0" smtClean="0">
                <a:solidFill>
                  <a:srgbClr val="006600"/>
                </a:solidFill>
              </a:rPr>
              <a:t>I have an EQUAL AMOUNT of friends with the same opinions and political beliefs and different opinions and political beliefs as me</a:t>
            </a:r>
            <a:br>
              <a:rPr lang="en-US" sz="1300" b="1" dirty="0" smtClean="0">
                <a:solidFill>
                  <a:srgbClr val="006600"/>
                </a:solidFill>
              </a:rPr>
            </a:br>
            <a:r>
              <a:rPr lang="en-US" sz="1300" b="1" dirty="0" smtClean="0">
                <a:solidFill>
                  <a:schemeClr val="tx1">
                    <a:lumMod val="75000"/>
                    <a:lumOff val="25000"/>
                  </a:schemeClr>
                </a:solidFill>
              </a:rPr>
              <a:t/>
            </a:r>
            <a:br>
              <a:rPr lang="en-US" sz="1300" b="1" dirty="0" smtClean="0">
                <a:solidFill>
                  <a:schemeClr val="tx1">
                    <a:lumMod val="75000"/>
                    <a:lumOff val="25000"/>
                  </a:schemeClr>
                </a:solidFill>
              </a:rPr>
            </a:br>
            <a:r>
              <a:rPr lang="en-US" sz="1300" b="1" dirty="0" smtClean="0">
                <a:solidFill>
                  <a:schemeClr val="accent2"/>
                </a:solidFill>
              </a:rPr>
              <a:t>I have different opinions and political beliefs than MOST OF my friends</a:t>
            </a:r>
            <a:br>
              <a:rPr lang="en-US" sz="1300" b="1" dirty="0" smtClean="0">
                <a:solidFill>
                  <a:schemeClr val="accent2"/>
                </a:solidFill>
              </a:rPr>
            </a:br>
            <a:r>
              <a:rPr lang="en-US" sz="1300" b="1" dirty="0" smtClean="0">
                <a:solidFill>
                  <a:schemeClr val="accent2"/>
                </a:solidFill>
              </a:rPr>
              <a:t>I have different opinions and political beliefs than ALL OF my friends</a:t>
            </a:r>
            <a:endParaRPr lang="en-US" sz="1300" b="1" dirty="0">
              <a:solidFill>
                <a:schemeClr val="accent2"/>
              </a:solidFill>
            </a:endParaRPr>
          </a:p>
        </p:txBody>
      </p:sp>
      <p:sp>
        <p:nvSpPr>
          <p:cNvPr id="13" name="Round Same Side Corner Rectangle 12"/>
          <p:cNvSpPr/>
          <p:nvPr/>
        </p:nvSpPr>
        <p:spPr>
          <a:xfrm>
            <a:off x="0" y="76200"/>
            <a:ext cx="9144000" cy="16002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t>The plurality of students, 45%, share the same opinions and political beliefs as their friends, while only 12% have different opinions and political beliefs as their friends. Almost four in ten have an equal amount of friends with the same beliefs and different beliefs.</a:t>
            </a:r>
          </a:p>
          <a:p>
            <a:pPr algn="ctr"/>
            <a:endParaRPr lang="en-US" i="1" dirty="0"/>
          </a:p>
          <a:p>
            <a:pPr algn="ctr"/>
            <a:r>
              <a:rPr lang="en-US" i="1" dirty="0" smtClean="0"/>
              <a:t>Democratic students are most likely to have friends with the same opinions and beliefs.</a:t>
            </a:r>
            <a:endParaRPr lang="en-US" i="1" dirty="0"/>
          </a:p>
        </p:txBody>
      </p:sp>
      <p:graphicFrame>
        <p:nvGraphicFramePr>
          <p:cNvPr id="12" name="Content Placeholder 10"/>
          <p:cNvGraphicFramePr>
            <a:graphicFrameLocks noGrp="1"/>
          </p:cNvGraphicFramePr>
          <p:nvPr>
            <p:ph sz="quarter" idx="1"/>
          </p:nvPr>
        </p:nvGraphicFramePr>
        <p:xfrm>
          <a:off x="0" y="3810000"/>
          <a:ext cx="9144000"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29</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 Same Side Corner Rectangle 6"/>
          <p:cNvSpPr/>
          <p:nvPr/>
        </p:nvSpPr>
        <p:spPr>
          <a:xfrm>
            <a:off x="0" y="1752600"/>
            <a:ext cx="9144000" cy="29718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en-US" sz="7200" dirty="0" smtClean="0"/>
              <a:t>Part One – </a:t>
            </a:r>
          </a:p>
          <a:p>
            <a:pPr algn="ctr"/>
            <a:r>
              <a:rPr lang="en-US" sz="4900" dirty="0" smtClean="0"/>
              <a:t>Opinions on the First Amendment</a:t>
            </a:r>
            <a:endParaRPr lang="en-US" sz="4900" dirty="0"/>
          </a:p>
        </p:txBody>
      </p:sp>
      <p:sp>
        <p:nvSpPr>
          <p:cNvPr id="5"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3</a:t>
            </a:fld>
            <a:endParaRPr lang="en-US" altLang="en-US" sz="1400" dirty="0">
              <a:latin typeface="Times New Roman" pitchFamily="18" charset="0"/>
            </a:endParaRPr>
          </a:p>
        </p:txBody>
      </p:sp>
      <p:pic>
        <p:nvPicPr>
          <p:cNvPr id="8" name="Picture 5" descr="MCL_Logo_huntergreen (3)"/>
          <p:cNvPicPr>
            <a:picLocks noChangeAspect="1" noChangeArrowheads="1"/>
          </p:cNvPicPr>
          <p:nvPr/>
        </p:nvPicPr>
        <p:blipFill>
          <a:blip r:embed="rId3" cstate="print"/>
          <a:srcRect/>
          <a:stretch>
            <a:fillRect/>
          </a:stretch>
        </p:blipFill>
        <p:spPr bwMode="auto">
          <a:xfrm>
            <a:off x="3251202" y="6483557"/>
            <a:ext cx="2743199" cy="270535"/>
          </a:xfrm>
          <a:prstGeom prst="rect">
            <a:avLst/>
          </a:prstGeom>
          <a:noFill/>
          <a:ln w="9525">
            <a:noFill/>
            <a:miter lim="800000"/>
            <a:headEnd/>
            <a:tailEnd/>
          </a:ln>
        </p:spPr>
      </p:pic>
      <p:sp>
        <p:nvSpPr>
          <p:cNvPr id="9" name="Date Placeholder 3"/>
          <p:cNvSpPr txBox="1">
            <a:spLocks noGrp="1"/>
          </p:cNvSpPr>
          <p:nvPr/>
        </p:nvSpPr>
        <p:spPr bwMode="auto">
          <a:xfrm>
            <a:off x="381000" y="6248400"/>
            <a:ext cx="2209800" cy="457200"/>
          </a:xfrm>
          <a:prstGeom prst="rect">
            <a:avLst/>
          </a:prstGeom>
          <a:noFill/>
          <a:ln w="9525">
            <a:noFill/>
            <a:miter lim="800000"/>
            <a:headEnd/>
            <a:tailEnd/>
          </a:ln>
        </p:spPr>
        <p:txBody>
          <a:bodyPr/>
          <a:lstStyle/>
          <a:p>
            <a:r>
              <a:rPr lang="en-US" altLang="en-US" sz="1400" b="1" dirty="0" smtClean="0">
                <a:latin typeface="Times New Roman" pitchFamily="18" charset="0"/>
              </a:rPr>
              <a:t>Nat'l Undergrad Study</a:t>
            </a:r>
            <a:endParaRPr lang="en-US" altLang="en-US" sz="1400" b="1" dirty="0">
              <a:latin typeface="Times New Roman" pitchFamily="18" charset="0"/>
            </a:endParaRPr>
          </a:p>
          <a:p>
            <a:r>
              <a:rPr lang="en-US" altLang="en-US" sz="1400" b="1" dirty="0" smtClean="0">
                <a:latin typeface="Times New Roman" pitchFamily="18" charset="0"/>
              </a:rPr>
              <a:t>September 2017</a:t>
            </a:r>
            <a:endParaRPr lang="en-US" altLang="en-US" sz="1400" b="1" dirty="0">
              <a:latin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7400"/>
            <a:ext cx="9144000" cy="1066800"/>
          </a:xfrm>
          <a:ln>
            <a:solidFill>
              <a:schemeClr val="tx1">
                <a:lumMod val="50000"/>
                <a:lumOff val="50000"/>
              </a:schemeClr>
            </a:solidFill>
          </a:ln>
        </p:spPr>
        <p:txBody>
          <a:bodyPr>
            <a:noAutofit/>
          </a:bodyPr>
          <a:lstStyle/>
          <a:p>
            <a:r>
              <a:rPr lang="en-US" sz="2000" b="1" dirty="0" smtClean="0">
                <a:solidFill>
                  <a:schemeClr val="tx1">
                    <a:lumMod val="75000"/>
                    <a:lumOff val="25000"/>
                  </a:schemeClr>
                </a:solidFill>
              </a:rPr>
              <a:t>Generally speaking, do you think Facebook has a positive impact or a negative impact on political discourse in America?</a:t>
            </a:r>
            <a:endParaRPr lang="en-US" sz="2000" b="1" dirty="0">
              <a:solidFill>
                <a:schemeClr val="tx1">
                  <a:lumMod val="75000"/>
                  <a:lumOff val="25000"/>
                </a:schemeClr>
              </a:solidFill>
            </a:endParaRPr>
          </a:p>
        </p:txBody>
      </p:sp>
      <p:sp>
        <p:nvSpPr>
          <p:cNvPr id="7" name="Round Same Side Corner Rectangle 6"/>
          <p:cNvSpPr/>
          <p:nvPr/>
        </p:nvSpPr>
        <p:spPr>
          <a:xfrm>
            <a:off x="0" y="76200"/>
            <a:ext cx="9144000" cy="19050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smtClean="0"/>
              <a:t>Greater than half, 57%, say Facebook has had a negative impact on political discourse in America, while 29% say it has had a positive impact.</a:t>
            </a:r>
          </a:p>
          <a:p>
            <a:pPr algn="ctr"/>
            <a:endParaRPr lang="en-US" sz="1600" i="1" dirty="0"/>
          </a:p>
          <a:p>
            <a:pPr algn="ctr"/>
            <a:r>
              <a:rPr lang="en-US" sz="1600" i="1" dirty="0" smtClean="0"/>
              <a:t>Democrats and Republicans share similar views on this, however women are more likely than men to believe that Facebook has had a negative impact.</a:t>
            </a:r>
          </a:p>
          <a:p>
            <a:pPr algn="ctr"/>
            <a:endParaRPr lang="en-US" sz="1600" i="1" dirty="0"/>
          </a:p>
          <a:p>
            <a:pPr algn="ctr"/>
            <a:r>
              <a:rPr lang="en-US" sz="1600" i="1" dirty="0" smtClean="0"/>
              <a:t>Upperclassmen also hold more negative opinions towards Facebook than lowerclassmen.</a:t>
            </a:r>
            <a:endParaRPr lang="en-US" sz="1600" i="1" dirty="0"/>
          </a:p>
        </p:txBody>
      </p:sp>
      <p:graphicFrame>
        <p:nvGraphicFramePr>
          <p:cNvPr id="9" name="Content Placeholder 10"/>
          <p:cNvGraphicFramePr>
            <a:graphicFrameLocks noGrp="1"/>
          </p:cNvGraphicFramePr>
          <p:nvPr>
            <p:ph sz="quarter" idx="1"/>
          </p:nvPr>
        </p:nvGraphicFramePr>
        <p:xfrm>
          <a:off x="0" y="3200400"/>
          <a:ext cx="91440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30</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144000" cy="1905000"/>
          </a:xfrm>
          <a:ln>
            <a:solidFill>
              <a:schemeClr val="tx1">
                <a:lumMod val="50000"/>
                <a:lumOff val="50000"/>
              </a:schemeClr>
            </a:solidFill>
          </a:ln>
        </p:spPr>
        <p:txBody>
          <a:bodyPr>
            <a:noAutofit/>
          </a:bodyPr>
          <a:lstStyle/>
          <a:p>
            <a:r>
              <a:rPr lang="en-US" sz="1600" b="1" dirty="0" smtClean="0">
                <a:solidFill>
                  <a:schemeClr val="tx1">
                    <a:lumMod val="75000"/>
                    <a:lumOff val="25000"/>
                  </a:schemeClr>
                </a:solidFill>
              </a:rPr>
              <a:t>Generally speaking, which of the following comes closer to your own opinion on “fake news”?</a:t>
            </a:r>
            <a:br>
              <a:rPr lang="en-US" sz="1600" b="1" dirty="0" smtClean="0">
                <a:solidFill>
                  <a:schemeClr val="tx1">
                    <a:lumMod val="75000"/>
                    <a:lumOff val="25000"/>
                  </a:schemeClr>
                </a:solidFill>
              </a:rPr>
            </a:br>
            <a:r>
              <a:rPr lang="en-US" sz="1600" b="1" dirty="0" smtClean="0">
                <a:solidFill>
                  <a:schemeClr val="tx1">
                    <a:lumMod val="75000"/>
                    <a:lumOff val="25000"/>
                  </a:schemeClr>
                </a:solidFill>
              </a:rPr>
              <a:t/>
            </a:r>
            <a:br>
              <a:rPr lang="en-US" sz="1600" b="1" dirty="0" smtClean="0">
                <a:solidFill>
                  <a:schemeClr val="tx1">
                    <a:lumMod val="75000"/>
                    <a:lumOff val="25000"/>
                  </a:schemeClr>
                </a:solidFill>
              </a:rPr>
            </a:br>
            <a:r>
              <a:rPr lang="en-US" sz="1600" b="1" dirty="0" smtClean="0">
                <a:solidFill>
                  <a:schemeClr val="tx1">
                    <a:lumMod val="75000"/>
                    <a:lumOff val="25000"/>
                  </a:schemeClr>
                </a:solidFill>
              </a:rPr>
              <a:t> </a:t>
            </a:r>
            <a:br>
              <a:rPr lang="en-US" sz="1600" b="1" dirty="0" smtClean="0">
                <a:solidFill>
                  <a:schemeClr val="tx1">
                    <a:lumMod val="75000"/>
                    <a:lumOff val="25000"/>
                  </a:schemeClr>
                </a:solidFill>
              </a:rPr>
            </a:br>
            <a:r>
              <a:rPr lang="en-US" sz="1600" b="1" dirty="0" smtClean="0">
                <a:solidFill>
                  <a:schemeClr val="tx2"/>
                </a:solidFill>
              </a:rPr>
              <a:t>Fake news is dangerous because it spreads lies, misinforms people and makes them form opinions that are not fact-based</a:t>
            </a:r>
            <a:r>
              <a:rPr lang="en-US" sz="1600" b="1" dirty="0" smtClean="0">
                <a:solidFill>
                  <a:schemeClr val="tx1">
                    <a:lumMod val="75000"/>
                    <a:lumOff val="25000"/>
                  </a:schemeClr>
                </a:solidFill>
              </a:rPr>
              <a:t/>
            </a:r>
            <a:br>
              <a:rPr lang="en-US" sz="1600" b="1" dirty="0" smtClean="0">
                <a:solidFill>
                  <a:schemeClr val="tx1">
                    <a:lumMod val="75000"/>
                    <a:lumOff val="25000"/>
                  </a:schemeClr>
                </a:solidFill>
              </a:rPr>
            </a:br>
            <a:r>
              <a:rPr lang="en-US" sz="1600" b="1" dirty="0" smtClean="0">
                <a:solidFill>
                  <a:schemeClr val="tx1">
                    <a:lumMod val="75000"/>
                    <a:lumOff val="25000"/>
                  </a:schemeClr>
                </a:solidFill>
              </a:rPr>
              <a:t>OR</a:t>
            </a:r>
            <a:br>
              <a:rPr lang="en-US" sz="1600" b="1" dirty="0" smtClean="0">
                <a:solidFill>
                  <a:schemeClr val="tx1">
                    <a:lumMod val="75000"/>
                    <a:lumOff val="25000"/>
                  </a:schemeClr>
                </a:solidFill>
              </a:rPr>
            </a:br>
            <a:r>
              <a:rPr lang="en-US" sz="1600" b="1" dirty="0" smtClean="0">
                <a:solidFill>
                  <a:schemeClr val="accent2"/>
                </a:solidFill>
              </a:rPr>
              <a:t>While fake news is bad, too many people accuse others of spreading fake news, when instead they really just disagree with their opinions </a:t>
            </a:r>
            <a:endParaRPr lang="en-US" sz="1600" b="1" dirty="0">
              <a:solidFill>
                <a:schemeClr val="accent2"/>
              </a:solidFill>
            </a:endParaRPr>
          </a:p>
        </p:txBody>
      </p:sp>
      <p:sp>
        <p:nvSpPr>
          <p:cNvPr id="7" name="Round Same Side Corner Rectangle 6"/>
          <p:cNvSpPr/>
          <p:nvPr/>
        </p:nvSpPr>
        <p:spPr>
          <a:xfrm>
            <a:off x="0" y="76200"/>
            <a:ext cx="9144000" cy="11430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t>By a two to one margin, students say that “fake news” is dangerous because it spreads lies and misinforms people rather than believing that too many people accuse others of spreading “fake news” when instead they really just disagree with their opinions.</a:t>
            </a:r>
            <a:endParaRPr lang="en-US" i="1" dirty="0"/>
          </a:p>
        </p:txBody>
      </p:sp>
      <p:graphicFrame>
        <p:nvGraphicFramePr>
          <p:cNvPr id="9" name="Content Placeholder 10"/>
          <p:cNvGraphicFramePr>
            <a:graphicFrameLocks noGrp="1"/>
          </p:cNvGraphicFramePr>
          <p:nvPr>
            <p:ph sz="quarter" idx="1"/>
          </p:nvPr>
        </p:nvGraphicFramePr>
        <p:xfrm>
          <a:off x="0" y="3200400"/>
          <a:ext cx="91440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31</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144000" cy="2438400"/>
          </a:xfrm>
          <a:ln>
            <a:solidFill>
              <a:schemeClr val="tx1">
                <a:lumMod val="50000"/>
                <a:lumOff val="50000"/>
              </a:schemeClr>
            </a:solidFill>
          </a:ln>
        </p:spPr>
        <p:txBody>
          <a:bodyPr>
            <a:noAutofit/>
          </a:bodyPr>
          <a:lstStyle/>
          <a:p>
            <a:r>
              <a:rPr lang="en-US" sz="1400" b="1" dirty="0" smtClean="0">
                <a:solidFill>
                  <a:schemeClr val="tx1">
                    <a:lumMod val="75000"/>
                    <a:lumOff val="25000"/>
                  </a:schemeClr>
                </a:solidFill>
              </a:rPr>
              <a:t>Which of the following comes closer to your own personal opinion about removing Confederate monuments and statues from public places?</a:t>
            </a:r>
            <a:br>
              <a:rPr lang="en-US" sz="1400" b="1" dirty="0" smtClean="0">
                <a:solidFill>
                  <a:schemeClr val="tx1">
                    <a:lumMod val="75000"/>
                    <a:lumOff val="25000"/>
                  </a:schemeClr>
                </a:solidFill>
              </a:rPr>
            </a:br>
            <a:r>
              <a:rPr lang="en-US" sz="1400" b="1" dirty="0" smtClean="0">
                <a:solidFill>
                  <a:schemeClr val="tx1">
                    <a:lumMod val="75000"/>
                    <a:lumOff val="25000"/>
                  </a:schemeClr>
                </a:solidFill>
              </a:rPr>
              <a:t> </a:t>
            </a:r>
            <a:br>
              <a:rPr lang="en-US" sz="1400" b="1" dirty="0" smtClean="0">
                <a:solidFill>
                  <a:schemeClr val="tx1">
                    <a:lumMod val="75000"/>
                    <a:lumOff val="25000"/>
                  </a:schemeClr>
                </a:solidFill>
              </a:rPr>
            </a:br>
            <a:r>
              <a:rPr lang="en-US" sz="1400" b="1" dirty="0" smtClean="0">
                <a:solidFill>
                  <a:schemeClr val="tx2"/>
                </a:solidFill>
              </a:rPr>
              <a:t>These Confederate monuments and statues are symbols of racism and hate and have no place in our society anymore. They should be removed because they are too often used as weapons by white supremacists, Neo-Nazis and the KKK to divide people.</a:t>
            </a:r>
            <a:r>
              <a:rPr lang="en-US" sz="1400" b="1" dirty="0" smtClean="0">
                <a:solidFill>
                  <a:schemeClr val="tx1">
                    <a:lumMod val="75000"/>
                    <a:lumOff val="25000"/>
                  </a:schemeClr>
                </a:solidFill>
              </a:rPr>
              <a:t/>
            </a:r>
            <a:br>
              <a:rPr lang="en-US" sz="1400" b="1" dirty="0" smtClean="0">
                <a:solidFill>
                  <a:schemeClr val="tx1">
                    <a:lumMod val="75000"/>
                    <a:lumOff val="25000"/>
                  </a:schemeClr>
                </a:solidFill>
              </a:rPr>
            </a:br>
            <a:r>
              <a:rPr lang="en-US" sz="1400" b="1" dirty="0" smtClean="0">
                <a:solidFill>
                  <a:schemeClr val="tx1">
                    <a:lumMod val="75000"/>
                    <a:lumOff val="25000"/>
                  </a:schemeClr>
                </a:solidFill>
              </a:rPr>
              <a:t>OR</a:t>
            </a:r>
            <a:br>
              <a:rPr lang="en-US" sz="1400" b="1" dirty="0" smtClean="0">
                <a:solidFill>
                  <a:schemeClr val="tx1">
                    <a:lumMod val="75000"/>
                    <a:lumOff val="25000"/>
                  </a:schemeClr>
                </a:solidFill>
              </a:rPr>
            </a:br>
            <a:r>
              <a:rPr lang="en-US" sz="1400" b="1" dirty="0" smtClean="0">
                <a:solidFill>
                  <a:schemeClr val="accent2"/>
                </a:solidFill>
              </a:rPr>
              <a:t>While these monuments and statues are offensive to some people, they are a part of our history, no matter how painful and disgraceful it might be. Instead of focusing on removing these statues, we should instead make real efforts to improve race relations in this country by having honest discussions about this issue.</a:t>
            </a:r>
            <a:endParaRPr lang="en-US" sz="1400" b="1" dirty="0">
              <a:solidFill>
                <a:schemeClr val="accent2"/>
              </a:solidFill>
            </a:endParaRPr>
          </a:p>
        </p:txBody>
      </p:sp>
      <p:sp>
        <p:nvSpPr>
          <p:cNvPr id="7" name="Round Same Side Corner Rectangle 6"/>
          <p:cNvSpPr/>
          <p:nvPr/>
        </p:nvSpPr>
        <p:spPr>
          <a:xfrm>
            <a:off x="0" y="76200"/>
            <a:ext cx="9144000" cy="11430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t>Regarding Confederate monuments and statues, the majority, 53%, says they are a part of our history and we should make real efforts to improve race relations in this country. Almost four in ten say they are symbols of racism and hate and should be removed.</a:t>
            </a:r>
            <a:endParaRPr lang="en-US" i="1" dirty="0"/>
          </a:p>
        </p:txBody>
      </p:sp>
      <p:graphicFrame>
        <p:nvGraphicFramePr>
          <p:cNvPr id="9" name="Content Placeholder 10"/>
          <p:cNvGraphicFramePr>
            <a:graphicFrameLocks noGrp="1"/>
          </p:cNvGraphicFramePr>
          <p:nvPr>
            <p:ph sz="quarter" idx="1"/>
          </p:nvPr>
        </p:nvGraphicFramePr>
        <p:xfrm>
          <a:off x="0" y="3810000"/>
          <a:ext cx="9144000"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32</a:t>
            </a:fld>
            <a:endParaRPr lang="en-US" altLang="en-US" sz="1400" dirty="0">
              <a:latin typeface="Times New Roman" pitchFamily="18" charset="0"/>
            </a:endParaRPr>
          </a:p>
        </p:txBody>
      </p:sp>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026141490"/>
              </p:ext>
            </p:extLst>
          </p:nvPr>
        </p:nvGraphicFramePr>
        <p:xfrm>
          <a:off x="109855" y="914400"/>
          <a:ext cx="2785745" cy="5120640"/>
        </p:xfrm>
        <a:graphic>
          <a:graphicData uri="http://schemas.openxmlformats.org/drawingml/2006/table">
            <a:tbl>
              <a:tblPr firstRow="1" bandRow="1">
                <a:tableStyleId>{46F890A9-2807-4EBB-B81D-B2AA78EC7F39}</a:tableStyleId>
              </a:tblPr>
              <a:tblGrid>
                <a:gridCol w="2103120"/>
                <a:gridCol w="682625"/>
              </a:tblGrid>
              <a:tr h="2050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u="none" dirty="0" smtClean="0">
                          <a:solidFill>
                            <a:schemeClr val="bg1"/>
                          </a:solidFill>
                          <a:latin typeface="Calibri" pitchFamily="34" charset="0"/>
                        </a:rPr>
                        <a:t>Age</a:t>
                      </a:r>
                    </a:p>
                  </a:txBody>
                  <a:tcPr>
                    <a:solidFill>
                      <a:schemeClr val="tx2"/>
                    </a:solidFill>
                  </a:tcPr>
                </a:tc>
                <a:tc>
                  <a:txBody>
                    <a:bodyPr/>
                    <a:lstStyle/>
                    <a:p>
                      <a:pPr algn="ctr"/>
                      <a:r>
                        <a:rPr lang="en-US" sz="2200" b="1" u="none" dirty="0" smtClean="0">
                          <a:solidFill>
                            <a:schemeClr val="bg1"/>
                          </a:solidFill>
                          <a:latin typeface="Calibri" pitchFamily="34" charset="0"/>
                        </a:rPr>
                        <a:t>Tot.</a:t>
                      </a:r>
                      <a:endParaRPr lang="en-US" sz="2200" b="1" u="none" dirty="0">
                        <a:solidFill>
                          <a:schemeClr val="bg1"/>
                        </a:solidFill>
                        <a:latin typeface="Calibri" pitchFamily="34" charset="0"/>
                      </a:endParaRPr>
                    </a:p>
                  </a:txBody>
                  <a:tcPr>
                    <a:solidFill>
                      <a:schemeClr val="tx2"/>
                    </a:solidFill>
                  </a:tcPr>
                </a:tc>
              </a:tr>
              <a:tr h="205047">
                <a:tc>
                  <a:txBody>
                    <a:bodyPr/>
                    <a:lstStyle/>
                    <a:p>
                      <a:r>
                        <a:rPr lang="en-US" sz="2200" dirty="0" smtClean="0">
                          <a:solidFill>
                            <a:schemeClr val="tx1"/>
                          </a:solidFill>
                          <a:latin typeface="Calibri" pitchFamily="34" charset="0"/>
                        </a:rPr>
                        <a:t>18</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10%</a:t>
                      </a:r>
                      <a:endParaRPr lang="en-US" sz="2200" dirty="0">
                        <a:solidFill>
                          <a:schemeClr val="tx1"/>
                        </a:solidFill>
                        <a:latin typeface="Calibri" pitchFamily="34" charset="0"/>
                      </a:endParaRPr>
                    </a:p>
                  </a:txBody>
                  <a:tcPr/>
                </a:tc>
              </a:tr>
              <a:tr h="205047">
                <a:tc>
                  <a:txBody>
                    <a:bodyPr/>
                    <a:lstStyle/>
                    <a:p>
                      <a:r>
                        <a:rPr lang="en-US" sz="2200" dirty="0" smtClean="0">
                          <a:solidFill>
                            <a:schemeClr val="tx1"/>
                          </a:solidFill>
                          <a:latin typeface="Calibri" pitchFamily="34" charset="0"/>
                        </a:rPr>
                        <a:t>19</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20%</a:t>
                      </a:r>
                      <a:endParaRPr lang="en-US" sz="2200" dirty="0">
                        <a:solidFill>
                          <a:schemeClr val="tx1"/>
                        </a:solidFill>
                        <a:latin typeface="Calibri" pitchFamily="34" charset="0"/>
                      </a:endParaRPr>
                    </a:p>
                  </a:txBody>
                  <a:tcPr/>
                </a:tc>
              </a:tr>
              <a:tr h="205047">
                <a:tc>
                  <a:txBody>
                    <a:bodyPr/>
                    <a:lstStyle/>
                    <a:p>
                      <a:r>
                        <a:rPr lang="en-US" sz="2200" dirty="0" smtClean="0">
                          <a:solidFill>
                            <a:schemeClr val="tx1"/>
                          </a:solidFill>
                          <a:latin typeface="Calibri" pitchFamily="34" charset="0"/>
                        </a:rPr>
                        <a:t>20</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16%</a:t>
                      </a:r>
                      <a:endParaRPr lang="en-US" sz="2200" dirty="0">
                        <a:solidFill>
                          <a:schemeClr val="tx1"/>
                        </a:solidFill>
                        <a:latin typeface="Calibri" pitchFamily="34" charset="0"/>
                      </a:endParaRPr>
                    </a:p>
                  </a:txBody>
                  <a:tcPr/>
                </a:tc>
              </a:tr>
              <a:tr h="205047">
                <a:tc>
                  <a:txBody>
                    <a:bodyPr/>
                    <a:lstStyle/>
                    <a:p>
                      <a:r>
                        <a:rPr lang="en-US" sz="2200" dirty="0" smtClean="0">
                          <a:solidFill>
                            <a:schemeClr val="tx1"/>
                          </a:solidFill>
                          <a:latin typeface="Calibri" pitchFamily="34" charset="0"/>
                        </a:rPr>
                        <a:t>21</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21%</a:t>
                      </a:r>
                      <a:endParaRPr lang="en-US" sz="2200" dirty="0">
                        <a:solidFill>
                          <a:schemeClr val="tx1"/>
                        </a:solidFill>
                        <a:latin typeface="Calibri" pitchFamily="34" charset="0"/>
                      </a:endParaRPr>
                    </a:p>
                  </a:txBody>
                  <a:tcPr/>
                </a:tc>
              </a:tr>
              <a:tr h="205047">
                <a:tc>
                  <a:txBody>
                    <a:bodyPr/>
                    <a:lstStyle/>
                    <a:p>
                      <a:r>
                        <a:rPr lang="en-US" sz="2200" dirty="0" smtClean="0">
                          <a:solidFill>
                            <a:schemeClr val="tx1"/>
                          </a:solidFill>
                          <a:latin typeface="Calibri" pitchFamily="34" charset="0"/>
                        </a:rPr>
                        <a:t>22</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15%</a:t>
                      </a:r>
                      <a:endParaRPr lang="en-US" sz="2200" dirty="0">
                        <a:solidFill>
                          <a:schemeClr val="tx1"/>
                        </a:solidFill>
                        <a:latin typeface="Calibri" pitchFamily="34" charset="0"/>
                      </a:endParaRPr>
                    </a:p>
                  </a:txBody>
                  <a:tcPr/>
                </a:tc>
              </a:tr>
              <a:tr h="205047">
                <a:tc>
                  <a:txBody>
                    <a:bodyPr/>
                    <a:lstStyle/>
                    <a:p>
                      <a:r>
                        <a:rPr lang="en-US" sz="2200" dirty="0" smtClean="0">
                          <a:solidFill>
                            <a:schemeClr val="tx1"/>
                          </a:solidFill>
                          <a:latin typeface="Calibri" pitchFamily="34" charset="0"/>
                        </a:rPr>
                        <a:t>Over 22</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18%</a:t>
                      </a:r>
                      <a:endParaRPr lang="en-US" sz="2200" dirty="0">
                        <a:solidFill>
                          <a:schemeClr val="tx1"/>
                        </a:solidFill>
                        <a:latin typeface="Calibri" pitchFamily="34" charset="0"/>
                      </a:endParaRPr>
                    </a:p>
                  </a:txBody>
                  <a:tcPr/>
                </a:tc>
              </a:tr>
              <a:tr h="2050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u="none" dirty="0" smtClean="0">
                          <a:solidFill>
                            <a:schemeClr val="bg1"/>
                          </a:solidFill>
                          <a:latin typeface="Calibri" pitchFamily="34" charset="0"/>
                        </a:rPr>
                        <a:t>Class</a:t>
                      </a:r>
                    </a:p>
                  </a:txBody>
                  <a:tcPr>
                    <a:solidFill>
                      <a:schemeClr val="tx2"/>
                    </a:solidFill>
                  </a:tcPr>
                </a:tc>
                <a:tc>
                  <a:txBody>
                    <a:bodyPr/>
                    <a:lstStyle/>
                    <a:p>
                      <a:pPr algn="ctr"/>
                      <a:r>
                        <a:rPr lang="en-US" sz="2200" b="1" u="none" dirty="0" smtClean="0">
                          <a:solidFill>
                            <a:schemeClr val="bg1"/>
                          </a:solidFill>
                          <a:latin typeface="Calibri" pitchFamily="34" charset="0"/>
                        </a:rPr>
                        <a:t>Tot.</a:t>
                      </a:r>
                      <a:endParaRPr lang="en-US" sz="2200" b="1" u="none" dirty="0">
                        <a:solidFill>
                          <a:schemeClr val="bg1"/>
                        </a:solidFill>
                        <a:latin typeface="Calibri" pitchFamily="34" charset="0"/>
                      </a:endParaRPr>
                    </a:p>
                  </a:txBody>
                  <a:tcPr>
                    <a:solidFill>
                      <a:schemeClr val="tx2"/>
                    </a:solidFill>
                  </a:tcPr>
                </a:tc>
              </a:tr>
              <a:tr h="205047">
                <a:tc>
                  <a:txBody>
                    <a:bodyPr/>
                    <a:lstStyle/>
                    <a:p>
                      <a:r>
                        <a:rPr lang="en-US" sz="2200" dirty="0" smtClean="0">
                          <a:solidFill>
                            <a:schemeClr val="tx1"/>
                          </a:solidFill>
                          <a:latin typeface="Calibri" pitchFamily="34" charset="0"/>
                        </a:rPr>
                        <a:t>Freshman</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19%</a:t>
                      </a:r>
                      <a:endParaRPr lang="en-US" sz="2200" dirty="0">
                        <a:solidFill>
                          <a:schemeClr val="tx1"/>
                        </a:solidFill>
                        <a:latin typeface="Calibri" pitchFamily="34" charset="0"/>
                      </a:endParaRPr>
                    </a:p>
                  </a:txBody>
                  <a:tcPr/>
                </a:tc>
              </a:tr>
              <a:tr h="205047">
                <a:tc>
                  <a:txBody>
                    <a:bodyPr/>
                    <a:lstStyle/>
                    <a:p>
                      <a:r>
                        <a:rPr lang="en-US" sz="2200" dirty="0" smtClean="0">
                          <a:solidFill>
                            <a:schemeClr val="tx1"/>
                          </a:solidFill>
                          <a:latin typeface="Calibri" pitchFamily="34" charset="0"/>
                        </a:rPr>
                        <a:t>Sophomore</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24%</a:t>
                      </a:r>
                      <a:endParaRPr lang="en-US" sz="2200" dirty="0">
                        <a:solidFill>
                          <a:schemeClr val="tx1"/>
                        </a:solidFill>
                        <a:latin typeface="Calibri" pitchFamily="34" charset="0"/>
                      </a:endParaRPr>
                    </a:p>
                  </a:txBody>
                  <a:tcPr/>
                </a:tc>
              </a:tr>
              <a:tr h="205047">
                <a:tc>
                  <a:txBody>
                    <a:bodyPr/>
                    <a:lstStyle/>
                    <a:p>
                      <a:r>
                        <a:rPr lang="en-US" sz="2200" dirty="0" smtClean="0">
                          <a:solidFill>
                            <a:schemeClr val="tx1"/>
                          </a:solidFill>
                          <a:latin typeface="Calibri" pitchFamily="34" charset="0"/>
                        </a:rPr>
                        <a:t>Junior</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27%</a:t>
                      </a:r>
                      <a:endParaRPr lang="en-US" sz="2200" dirty="0">
                        <a:solidFill>
                          <a:schemeClr val="tx1"/>
                        </a:solidFill>
                        <a:latin typeface="Calibri" pitchFamily="34" charset="0"/>
                      </a:endParaRPr>
                    </a:p>
                  </a:txBody>
                  <a:tcPr/>
                </a:tc>
              </a:tr>
              <a:tr h="205047">
                <a:tc>
                  <a:txBody>
                    <a:bodyPr/>
                    <a:lstStyle/>
                    <a:p>
                      <a:r>
                        <a:rPr lang="en-US" sz="2200" dirty="0" smtClean="0">
                          <a:solidFill>
                            <a:schemeClr val="tx1"/>
                          </a:solidFill>
                          <a:latin typeface="Calibri" pitchFamily="34" charset="0"/>
                        </a:rPr>
                        <a:t>Senior</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31%</a:t>
                      </a:r>
                      <a:endParaRPr lang="en-US" sz="2200" dirty="0">
                        <a:solidFill>
                          <a:schemeClr val="tx1"/>
                        </a:solidFill>
                        <a:latin typeface="Calibri" pitchFamily="34" charset="0"/>
                      </a:endParaRPr>
                    </a:p>
                  </a:txBody>
                  <a:tcPr/>
                </a:tc>
              </a:tr>
            </a:tbl>
          </a:graphicData>
        </a:graphic>
      </p:graphicFrame>
      <p:sp>
        <p:nvSpPr>
          <p:cNvPr id="5" name="Round Same Side Corner Rectangle 4"/>
          <p:cNvSpPr/>
          <p:nvPr/>
        </p:nvSpPr>
        <p:spPr>
          <a:xfrm>
            <a:off x="0" y="76200"/>
            <a:ext cx="9144000" cy="6096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Demographic Summary</a:t>
            </a:r>
            <a:endParaRPr lang="en-US" sz="4000" dirty="0"/>
          </a:p>
        </p:txBody>
      </p:sp>
      <p:graphicFrame>
        <p:nvGraphicFramePr>
          <p:cNvPr id="9" name="Content Placeholder 3"/>
          <p:cNvGraphicFramePr>
            <a:graphicFrameLocks/>
          </p:cNvGraphicFramePr>
          <p:nvPr>
            <p:extLst>
              <p:ext uri="{D42A27DB-BD31-4B8C-83A1-F6EECF244321}">
                <p14:modId xmlns:p14="http://schemas.microsoft.com/office/powerpoint/2010/main" xmlns="" val="1026141490"/>
              </p:ext>
            </p:extLst>
          </p:nvPr>
        </p:nvGraphicFramePr>
        <p:xfrm>
          <a:off x="6278880" y="762000"/>
          <a:ext cx="2788920" cy="5974080"/>
        </p:xfrm>
        <a:graphic>
          <a:graphicData uri="http://schemas.openxmlformats.org/drawingml/2006/table">
            <a:tbl>
              <a:tblPr firstRow="1" bandRow="1">
                <a:tableStyleId>{46F890A9-2807-4EBB-B81D-B2AA78EC7F39}</a:tableStyleId>
              </a:tblPr>
              <a:tblGrid>
                <a:gridCol w="2103120"/>
                <a:gridCol w="685800"/>
              </a:tblGrid>
              <a:tr h="238125">
                <a:tc>
                  <a:txBody>
                    <a:bodyPr/>
                    <a:lstStyle/>
                    <a:p>
                      <a:pPr marL="0" marR="0" indent="0" algn="l" defTabSz="914287" rtl="0" eaLnBrk="1" fontAlgn="auto" latinLnBrk="0" hangingPunct="1">
                        <a:lnSpc>
                          <a:spcPct val="100000"/>
                        </a:lnSpc>
                        <a:spcBef>
                          <a:spcPts val="0"/>
                        </a:spcBef>
                        <a:spcAft>
                          <a:spcPts val="0"/>
                        </a:spcAft>
                        <a:buClrTx/>
                        <a:buSzTx/>
                        <a:buFontTx/>
                        <a:buNone/>
                        <a:tabLst/>
                        <a:defRPr/>
                      </a:pPr>
                      <a:r>
                        <a:rPr lang="en-US" sz="2200" b="1" u="none" dirty="0" smtClean="0">
                          <a:solidFill>
                            <a:schemeClr val="bg1"/>
                          </a:solidFill>
                          <a:latin typeface="Calibri" pitchFamily="34" charset="0"/>
                        </a:rPr>
                        <a:t>Ideology</a:t>
                      </a:r>
                    </a:p>
                  </a:txBody>
                  <a:tcPr>
                    <a:solidFill>
                      <a:schemeClr val="tx2"/>
                    </a:solidFill>
                  </a:tcPr>
                </a:tc>
                <a:tc>
                  <a:txBody>
                    <a:bodyPr/>
                    <a:lstStyle/>
                    <a:p>
                      <a:pPr algn="ctr"/>
                      <a:r>
                        <a:rPr lang="en-US" sz="2200" b="1" u="none" dirty="0" smtClean="0">
                          <a:solidFill>
                            <a:schemeClr val="bg1"/>
                          </a:solidFill>
                          <a:latin typeface="Calibri" pitchFamily="34" charset="0"/>
                        </a:rPr>
                        <a:t>Tot.</a:t>
                      </a:r>
                      <a:endParaRPr lang="en-US" sz="2200" b="1" u="none" dirty="0">
                        <a:solidFill>
                          <a:schemeClr val="bg1"/>
                        </a:solidFill>
                        <a:latin typeface="Calibri" pitchFamily="34" charset="0"/>
                      </a:endParaRPr>
                    </a:p>
                  </a:txBody>
                  <a:tcPr>
                    <a:solidFill>
                      <a:schemeClr val="tx2"/>
                    </a:solidFill>
                  </a:tcPr>
                </a:tc>
              </a:tr>
              <a:tr h="238125">
                <a:tc>
                  <a:txBody>
                    <a:bodyPr/>
                    <a:lstStyle/>
                    <a:p>
                      <a:r>
                        <a:rPr lang="en-US" sz="2200" dirty="0" smtClean="0">
                          <a:solidFill>
                            <a:schemeClr val="tx1"/>
                          </a:solidFill>
                          <a:latin typeface="Calibri" pitchFamily="34" charset="0"/>
                        </a:rPr>
                        <a:t>Liberal</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39%</a:t>
                      </a:r>
                      <a:endParaRPr lang="en-US" sz="2200" dirty="0">
                        <a:solidFill>
                          <a:schemeClr val="tx1"/>
                        </a:solidFill>
                        <a:latin typeface="Calibri" pitchFamily="34" charset="0"/>
                      </a:endParaRPr>
                    </a:p>
                  </a:txBody>
                  <a:tcPr/>
                </a:tc>
              </a:tr>
              <a:tr h="238125">
                <a:tc>
                  <a:txBody>
                    <a:bodyPr/>
                    <a:lstStyle/>
                    <a:p>
                      <a:r>
                        <a:rPr lang="en-US" sz="2200" dirty="0" smtClean="0">
                          <a:solidFill>
                            <a:schemeClr val="tx1"/>
                          </a:solidFill>
                          <a:latin typeface="Calibri" pitchFamily="34" charset="0"/>
                        </a:rPr>
                        <a:t>Moderate</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33%</a:t>
                      </a:r>
                      <a:endParaRPr lang="en-US" sz="2200" dirty="0">
                        <a:solidFill>
                          <a:schemeClr val="tx1"/>
                        </a:solidFill>
                        <a:latin typeface="Calibri" pitchFamily="34" charset="0"/>
                      </a:endParaRPr>
                    </a:p>
                  </a:txBody>
                  <a:tcPr/>
                </a:tc>
              </a:tr>
              <a:tr h="238125">
                <a:tc>
                  <a:txBody>
                    <a:bodyPr/>
                    <a:lstStyle/>
                    <a:p>
                      <a:r>
                        <a:rPr lang="en-US" sz="2200" dirty="0" smtClean="0">
                          <a:solidFill>
                            <a:schemeClr val="tx1"/>
                          </a:solidFill>
                          <a:latin typeface="Calibri" pitchFamily="34" charset="0"/>
                        </a:rPr>
                        <a:t>Conservative</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23%</a:t>
                      </a:r>
                      <a:endParaRPr lang="en-US" sz="2200" dirty="0">
                        <a:solidFill>
                          <a:schemeClr val="tx1"/>
                        </a:solidFill>
                        <a:latin typeface="Calibri" pitchFamily="34" charset="0"/>
                      </a:endParaRPr>
                    </a:p>
                  </a:txBody>
                  <a:tcPr/>
                </a:tc>
              </a:tr>
              <a:tr h="238125">
                <a:tc>
                  <a:txBody>
                    <a:bodyPr/>
                    <a:lstStyle/>
                    <a:p>
                      <a:pPr marL="0" marR="0" indent="0" algn="l" defTabSz="914287" rtl="0" eaLnBrk="1" fontAlgn="auto" latinLnBrk="0" hangingPunct="1">
                        <a:lnSpc>
                          <a:spcPct val="100000"/>
                        </a:lnSpc>
                        <a:spcBef>
                          <a:spcPts val="0"/>
                        </a:spcBef>
                        <a:spcAft>
                          <a:spcPts val="0"/>
                        </a:spcAft>
                        <a:buClrTx/>
                        <a:buSzTx/>
                        <a:buFontTx/>
                        <a:buNone/>
                        <a:tabLst/>
                        <a:defRPr/>
                      </a:pPr>
                      <a:r>
                        <a:rPr lang="en-US" sz="2200" b="1" u="none" dirty="0" smtClean="0">
                          <a:solidFill>
                            <a:schemeClr val="bg1"/>
                          </a:solidFill>
                          <a:latin typeface="Calibri" pitchFamily="34" charset="0"/>
                        </a:rPr>
                        <a:t>Race/Ethnicity*</a:t>
                      </a:r>
                    </a:p>
                  </a:txBody>
                  <a:tcPr>
                    <a:solidFill>
                      <a:schemeClr val="tx2"/>
                    </a:solidFill>
                  </a:tcPr>
                </a:tc>
                <a:tc>
                  <a:txBody>
                    <a:bodyPr/>
                    <a:lstStyle/>
                    <a:p>
                      <a:pPr algn="ctr"/>
                      <a:r>
                        <a:rPr lang="en-US" sz="2200" b="1" u="none" dirty="0" smtClean="0">
                          <a:solidFill>
                            <a:schemeClr val="bg1"/>
                          </a:solidFill>
                          <a:latin typeface="Calibri" pitchFamily="34" charset="0"/>
                        </a:rPr>
                        <a:t>Tot.</a:t>
                      </a:r>
                      <a:endParaRPr lang="en-US" sz="2200" b="1" u="none" dirty="0">
                        <a:solidFill>
                          <a:schemeClr val="bg1"/>
                        </a:solidFill>
                        <a:latin typeface="Calibri" pitchFamily="34" charset="0"/>
                      </a:endParaRPr>
                    </a:p>
                  </a:txBody>
                  <a:tcPr>
                    <a:solidFill>
                      <a:schemeClr val="tx2"/>
                    </a:solidFill>
                  </a:tcPr>
                </a:tc>
              </a:tr>
              <a:tr h="238125">
                <a:tc>
                  <a:txBody>
                    <a:bodyPr/>
                    <a:lstStyle/>
                    <a:p>
                      <a:r>
                        <a:rPr lang="en-US" sz="2200" dirty="0" smtClean="0">
                          <a:solidFill>
                            <a:schemeClr val="tx1"/>
                          </a:solidFill>
                          <a:latin typeface="Calibri" pitchFamily="34" charset="0"/>
                        </a:rPr>
                        <a:t>White</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65%</a:t>
                      </a:r>
                      <a:endParaRPr lang="en-US" sz="2200" dirty="0">
                        <a:solidFill>
                          <a:schemeClr val="tx1"/>
                        </a:solidFill>
                        <a:latin typeface="Calibri" pitchFamily="34" charset="0"/>
                      </a:endParaRPr>
                    </a:p>
                  </a:txBody>
                  <a:tcPr/>
                </a:tc>
              </a:tr>
              <a:tr h="238125">
                <a:tc>
                  <a:txBody>
                    <a:bodyPr/>
                    <a:lstStyle/>
                    <a:p>
                      <a:r>
                        <a:rPr lang="en-US" sz="2200" dirty="0" smtClean="0">
                          <a:solidFill>
                            <a:schemeClr val="tx1"/>
                          </a:solidFill>
                          <a:latin typeface="Calibri" pitchFamily="34" charset="0"/>
                        </a:rPr>
                        <a:t>Hispanic</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15%</a:t>
                      </a:r>
                      <a:endParaRPr lang="en-US" sz="2200" dirty="0">
                        <a:solidFill>
                          <a:schemeClr val="tx1"/>
                        </a:solidFill>
                        <a:latin typeface="Calibri" pitchFamily="34" charset="0"/>
                      </a:endParaRPr>
                    </a:p>
                  </a:txBody>
                  <a:tcPr/>
                </a:tc>
              </a:tr>
              <a:tr h="238125">
                <a:tc>
                  <a:txBody>
                    <a:bodyPr/>
                    <a:lstStyle/>
                    <a:p>
                      <a:r>
                        <a:rPr lang="en-US" sz="2200" dirty="0" smtClean="0">
                          <a:solidFill>
                            <a:schemeClr val="tx1"/>
                          </a:solidFill>
                          <a:latin typeface="Calibri" pitchFamily="34" charset="0"/>
                        </a:rPr>
                        <a:t>Black</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15%</a:t>
                      </a:r>
                      <a:endParaRPr lang="en-US" sz="2200" dirty="0">
                        <a:solidFill>
                          <a:schemeClr val="tx1"/>
                        </a:solidFill>
                        <a:latin typeface="Calibri" pitchFamily="34" charset="0"/>
                      </a:endParaRPr>
                    </a:p>
                  </a:txBody>
                  <a:tcPr/>
                </a:tc>
              </a:tr>
              <a:tr h="238125">
                <a:tc>
                  <a:txBody>
                    <a:bodyPr/>
                    <a:lstStyle/>
                    <a:p>
                      <a:r>
                        <a:rPr lang="en-US" sz="2200" dirty="0" smtClean="0">
                          <a:solidFill>
                            <a:schemeClr val="tx1"/>
                          </a:solidFill>
                          <a:latin typeface="Calibri" pitchFamily="34" charset="0"/>
                        </a:rPr>
                        <a:t>Asian</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10%</a:t>
                      </a:r>
                      <a:endParaRPr lang="en-US" sz="2200" dirty="0">
                        <a:solidFill>
                          <a:schemeClr val="tx1"/>
                        </a:solidFill>
                        <a:latin typeface="Calibri" pitchFamily="34" charset="0"/>
                      </a:endParaRPr>
                    </a:p>
                  </a:txBody>
                  <a:tcPr/>
                </a:tc>
              </a:tr>
              <a:tr h="238125">
                <a:tc>
                  <a:txBody>
                    <a:bodyPr/>
                    <a:lstStyle/>
                    <a:p>
                      <a:r>
                        <a:rPr lang="en-US" sz="2200" dirty="0" smtClean="0">
                          <a:solidFill>
                            <a:schemeClr val="tx1"/>
                          </a:solidFill>
                          <a:latin typeface="Calibri" pitchFamily="34" charset="0"/>
                        </a:rPr>
                        <a:t>Other</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2%</a:t>
                      </a:r>
                      <a:endParaRPr lang="en-US" sz="2200" dirty="0">
                        <a:solidFill>
                          <a:schemeClr val="tx1"/>
                        </a:solidFill>
                        <a:latin typeface="Calibri" pitchFamily="34" charset="0"/>
                      </a:endParaRPr>
                    </a:p>
                  </a:txBody>
                  <a:tcPr/>
                </a:tc>
              </a:tr>
              <a:tr h="238125">
                <a:tc>
                  <a:txBody>
                    <a:bodyPr/>
                    <a:lstStyle/>
                    <a:p>
                      <a:pPr marL="0" marR="0" indent="0" algn="l" defTabSz="914287" rtl="0" eaLnBrk="1" fontAlgn="auto" latinLnBrk="0" hangingPunct="1">
                        <a:lnSpc>
                          <a:spcPct val="100000"/>
                        </a:lnSpc>
                        <a:spcBef>
                          <a:spcPts val="0"/>
                        </a:spcBef>
                        <a:spcAft>
                          <a:spcPts val="0"/>
                        </a:spcAft>
                        <a:buClrTx/>
                        <a:buSzTx/>
                        <a:buFontTx/>
                        <a:buNone/>
                        <a:tabLst/>
                        <a:defRPr/>
                      </a:pPr>
                      <a:r>
                        <a:rPr lang="en-US" sz="2200" b="1" u="none" dirty="0" smtClean="0">
                          <a:solidFill>
                            <a:schemeClr val="bg1"/>
                          </a:solidFill>
                          <a:latin typeface="Calibri" pitchFamily="34" charset="0"/>
                        </a:rPr>
                        <a:t>Gender Identity</a:t>
                      </a:r>
                    </a:p>
                  </a:txBody>
                  <a:tcPr>
                    <a:solidFill>
                      <a:schemeClr val="tx2"/>
                    </a:solidFill>
                  </a:tcPr>
                </a:tc>
                <a:tc>
                  <a:txBody>
                    <a:bodyPr/>
                    <a:lstStyle/>
                    <a:p>
                      <a:pPr algn="ctr"/>
                      <a:r>
                        <a:rPr lang="en-US" sz="2200" b="1" u="none" dirty="0" smtClean="0">
                          <a:solidFill>
                            <a:schemeClr val="bg1"/>
                          </a:solidFill>
                          <a:latin typeface="Calibri" pitchFamily="34" charset="0"/>
                        </a:rPr>
                        <a:t>Tot.</a:t>
                      </a:r>
                      <a:endParaRPr lang="en-US" sz="2200" b="1" u="none" dirty="0">
                        <a:solidFill>
                          <a:schemeClr val="bg1"/>
                        </a:solidFill>
                        <a:latin typeface="Calibri" pitchFamily="34" charset="0"/>
                      </a:endParaRPr>
                    </a:p>
                  </a:txBody>
                  <a:tcPr>
                    <a:solidFill>
                      <a:schemeClr val="tx2"/>
                    </a:solidFill>
                  </a:tcPr>
                </a:tc>
              </a:tr>
              <a:tr h="238125">
                <a:tc>
                  <a:txBody>
                    <a:bodyPr/>
                    <a:lstStyle/>
                    <a:p>
                      <a:r>
                        <a:rPr lang="en-US" sz="2200" dirty="0" smtClean="0">
                          <a:solidFill>
                            <a:schemeClr val="tx1"/>
                          </a:solidFill>
                          <a:latin typeface="Calibri" pitchFamily="34" charset="0"/>
                        </a:rPr>
                        <a:t>Male</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45%</a:t>
                      </a:r>
                      <a:endParaRPr lang="en-US" sz="2200" dirty="0">
                        <a:solidFill>
                          <a:schemeClr val="tx1"/>
                        </a:solidFill>
                        <a:latin typeface="Calibri" pitchFamily="34" charset="0"/>
                      </a:endParaRPr>
                    </a:p>
                  </a:txBody>
                  <a:tcPr/>
                </a:tc>
              </a:tr>
              <a:tr h="238125">
                <a:tc>
                  <a:txBody>
                    <a:bodyPr/>
                    <a:lstStyle/>
                    <a:p>
                      <a:r>
                        <a:rPr lang="en-US" sz="2200" dirty="0" smtClean="0">
                          <a:solidFill>
                            <a:schemeClr val="tx1"/>
                          </a:solidFill>
                          <a:latin typeface="Calibri" pitchFamily="34" charset="0"/>
                        </a:rPr>
                        <a:t>Female</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54%</a:t>
                      </a:r>
                      <a:endParaRPr lang="en-US" sz="2200" dirty="0">
                        <a:solidFill>
                          <a:schemeClr val="tx1"/>
                        </a:solidFill>
                        <a:latin typeface="Calibri" pitchFamily="34" charset="0"/>
                      </a:endParaRPr>
                    </a:p>
                  </a:txBody>
                  <a:tcPr/>
                </a:tc>
              </a:tr>
              <a:tr h="238125">
                <a:tc>
                  <a:txBody>
                    <a:bodyPr/>
                    <a:lstStyle/>
                    <a:p>
                      <a:r>
                        <a:rPr lang="en-US" sz="2200" dirty="0" smtClean="0">
                          <a:solidFill>
                            <a:schemeClr val="tx1"/>
                          </a:solidFill>
                          <a:latin typeface="Calibri" pitchFamily="34" charset="0"/>
                        </a:rPr>
                        <a:t>Other</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a:t>
                      </a:r>
                      <a:endParaRPr lang="en-US" sz="2200" dirty="0">
                        <a:solidFill>
                          <a:schemeClr val="tx1"/>
                        </a:solidFill>
                        <a:latin typeface="Calibri" pitchFamily="34" charset="0"/>
                      </a:endParaRPr>
                    </a:p>
                  </a:txBody>
                  <a:tcPr/>
                </a:tc>
              </a:tr>
            </a:tbl>
          </a:graphicData>
        </a:graphic>
      </p:graphicFrame>
      <p:sp>
        <p:nvSpPr>
          <p:cNvPr id="6"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endParaRPr lang="en-US" altLang="en-US" sz="1400" dirty="0">
              <a:latin typeface="Times New Roman" pitchFamily="18" charset="0"/>
            </a:endParaRPr>
          </a:p>
        </p:txBody>
      </p:sp>
      <p:pic>
        <p:nvPicPr>
          <p:cNvPr id="13" name="Picture 5" descr="MCL_Logo_huntergreen (3)"/>
          <p:cNvPicPr>
            <a:picLocks noChangeAspect="1" noChangeArrowheads="1"/>
          </p:cNvPicPr>
          <p:nvPr/>
        </p:nvPicPr>
        <p:blipFill>
          <a:blip r:embed="rId2" cstate="print"/>
          <a:srcRect/>
          <a:stretch>
            <a:fillRect/>
          </a:stretch>
        </p:blipFill>
        <p:spPr bwMode="auto">
          <a:xfrm>
            <a:off x="3251202" y="6483557"/>
            <a:ext cx="2743199" cy="270535"/>
          </a:xfrm>
          <a:prstGeom prst="rect">
            <a:avLst/>
          </a:prstGeom>
          <a:noFill/>
          <a:ln w="9525">
            <a:noFill/>
            <a:miter lim="800000"/>
            <a:headEnd/>
            <a:tailEnd/>
          </a:ln>
        </p:spPr>
      </p:pic>
      <p:graphicFrame>
        <p:nvGraphicFramePr>
          <p:cNvPr id="12" name="Content Placeholder 3"/>
          <p:cNvGraphicFramePr>
            <a:graphicFrameLocks/>
          </p:cNvGraphicFramePr>
          <p:nvPr>
            <p:extLst>
              <p:ext uri="{D42A27DB-BD31-4B8C-83A1-F6EECF244321}">
                <p14:modId xmlns:p14="http://schemas.microsoft.com/office/powerpoint/2010/main" xmlns="" val="1026141490"/>
              </p:ext>
            </p:extLst>
          </p:nvPr>
        </p:nvGraphicFramePr>
        <p:xfrm>
          <a:off x="3200400" y="762000"/>
          <a:ext cx="2788920" cy="5547360"/>
        </p:xfrm>
        <a:graphic>
          <a:graphicData uri="http://schemas.openxmlformats.org/drawingml/2006/table">
            <a:tbl>
              <a:tblPr firstRow="1" bandRow="1">
                <a:tableStyleId>{46F890A9-2807-4EBB-B81D-B2AA78EC7F39}</a:tableStyleId>
              </a:tblPr>
              <a:tblGrid>
                <a:gridCol w="2103120"/>
                <a:gridCol w="685800"/>
              </a:tblGrid>
              <a:tr h="2379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u="none" dirty="0" smtClean="0">
                          <a:solidFill>
                            <a:schemeClr val="bg1"/>
                          </a:solidFill>
                          <a:latin typeface="Calibri" pitchFamily="34" charset="0"/>
                        </a:rPr>
                        <a:t>Major</a:t>
                      </a:r>
                      <a:r>
                        <a:rPr lang="en-US" sz="2200" b="1" u="none" baseline="0" dirty="0" smtClean="0">
                          <a:solidFill>
                            <a:schemeClr val="bg1"/>
                          </a:solidFill>
                          <a:latin typeface="Calibri" pitchFamily="34" charset="0"/>
                        </a:rPr>
                        <a:t>(s)*</a:t>
                      </a:r>
                      <a:endParaRPr lang="en-US" sz="2200" b="1" u="none" dirty="0" smtClean="0">
                        <a:solidFill>
                          <a:schemeClr val="bg1"/>
                        </a:solidFill>
                        <a:latin typeface="Calibri" pitchFamily="34" charset="0"/>
                      </a:endParaRPr>
                    </a:p>
                  </a:txBody>
                  <a:tcPr>
                    <a:solidFill>
                      <a:schemeClr val="tx2"/>
                    </a:solidFill>
                  </a:tcPr>
                </a:tc>
                <a:tc>
                  <a:txBody>
                    <a:bodyPr/>
                    <a:lstStyle/>
                    <a:p>
                      <a:pPr algn="ctr"/>
                      <a:r>
                        <a:rPr lang="en-US" sz="2200" b="1" u="none" dirty="0" smtClean="0">
                          <a:solidFill>
                            <a:schemeClr val="bg1"/>
                          </a:solidFill>
                          <a:latin typeface="Calibri" pitchFamily="34" charset="0"/>
                        </a:rPr>
                        <a:t>Tot.</a:t>
                      </a:r>
                      <a:endParaRPr lang="en-US" sz="2200" b="1" u="none" dirty="0">
                        <a:solidFill>
                          <a:schemeClr val="bg1"/>
                        </a:solidFill>
                        <a:latin typeface="Calibri" pitchFamily="34" charset="0"/>
                      </a:endParaRPr>
                    </a:p>
                  </a:txBody>
                  <a:tcPr>
                    <a:solidFill>
                      <a:schemeClr val="tx2"/>
                    </a:solidFill>
                  </a:tcPr>
                </a:tc>
              </a:tr>
              <a:tr h="237914">
                <a:tc>
                  <a:txBody>
                    <a:bodyPr/>
                    <a:lstStyle/>
                    <a:p>
                      <a:r>
                        <a:rPr lang="en-US" sz="2200" dirty="0" smtClean="0">
                          <a:solidFill>
                            <a:schemeClr val="tx1"/>
                          </a:solidFill>
                          <a:latin typeface="Calibri" pitchFamily="34" charset="0"/>
                        </a:rPr>
                        <a:t>Business</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18%</a:t>
                      </a:r>
                      <a:endParaRPr lang="en-US" sz="2200" dirty="0">
                        <a:solidFill>
                          <a:schemeClr val="tx1"/>
                        </a:solidFill>
                        <a:latin typeface="Calibri" pitchFamily="34" charset="0"/>
                      </a:endParaRPr>
                    </a:p>
                  </a:txBody>
                  <a:tcPr/>
                </a:tc>
              </a:tr>
              <a:tr h="237914">
                <a:tc>
                  <a:txBody>
                    <a:bodyPr/>
                    <a:lstStyle/>
                    <a:p>
                      <a:r>
                        <a:rPr lang="en-US" sz="2200" dirty="0" smtClean="0">
                          <a:solidFill>
                            <a:schemeClr val="tx1"/>
                          </a:solidFill>
                          <a:latin typeface="Calibri" pitchFamily="34" charset="0"/>
                        </a:rPr>
                        <a:t>Healthcare</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11%</a:t>
                      </a:r>
                      <a:endParaRPr lang="en-US" sz="2200" dirty="0">
                        <a:solidFill>
                          <a:schemeClr val="tx1"/>
                        </a:solidFill>
                        <a:latin typeface="Calibri" pitchFamily="34" charset="0"/>
                      </a:endParaRPr>
                    </a:p>
                  </a:txBody>
                  <a:tcPr/>
                </a:tc>
              </a:tr>
              <a:tr h="237914">
                <a:tc>
                  <a:txBody>
                    <a:bodyPr/>
                    <a:lstStyle/>
                    <a:p>
                      <a:r>
                        <a:rPr lang="en-US" sz="2200" dirty="0" smtClean="0">
                          <a:solidFill>
                            <a:schemeClr val="tx1"/>
                          </a:solidFill>
                          <a:latin typeface="Calibri" pitchFamily="34" charset="0"/>
                        </a:rPr>
                        <a:t>Engineering</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11%</a:t>
                      </a:r>
                      <a:endParaRPr lang="en-US" sz="2200" dirty="0">
                        <a:solidFill>
                          <a:schemeClr val="tx1"/>
                        </a:solidFill>
                        <a:latin typeface="Calibri" pitchFamily="34" charset="0"/>
                      </a:endParaRPr>
                    </a:p>
                  </a:txBody>
                  <a:tcPr/>
                </a:tc>
              </a:tr>
              <a:tr h="237914">
                <a:tc>
                  <a:txBody>
                    <a:bodyPr/>
                    <a:lstStyle/>
                    <a:p>
                      <a:r>
                        <a:rPr lang="en-US" sz="2200" dirty="0" smtClean="0">
                          <a:solidFill>
                            <a:schemeClr val="tx1"/>
                          </a:solidFill>
                          <a:latin typeface="Calibri" pitchFamily="34" charset="0"/>
                        </a:rPr>
                        <a:t>Biological</a:t>
                      </a:r>
                      <a:r>
                        <a:rPr lang="en-US" sz="2200" baseline="0" dirty="0" smtClean="0">
                          <a:solidFill>
                            <a:schemeClr val="tx1"/>
                          </a:solidFill>
                          <a:latin typeface="Calibri" pitchFamily="34" charset="0"/>
                        </a:rPr>
                        <a:t> Sci.</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10%</a:t>
                      </a:r>
                      <a:endParaRPr lang="en-US" sz="2200" dirty="0">
                        <a:solidFill>
                          <a:schemeClr val="tx1"/>
                        </a:solidFill>
                        <a:latin typeface="Calibri" pitchFamily="34" charset="0"/>
                      </a:endParaRPr>
                    </a:p>
                  </a:txBody>
                  <a:tcPr/>
                </a:tc>
              </a:tr>
              <a:tr h="237914">
                <a:tc>
                  <a:txBody>
                    <a:bodyPr/>
                    <a:lstStyle/>
                    <a:p>
                      <a:r>
                        <a:rPr lang="en-US" sz="2200" dirty="0" smtClean="0">
                          <a:solidFill>
                            <a:schemeClr val="tx1"/>
                          </a:solidFill>
                          <a:latin typeface="Calibri" pitchFamily="34" charset="0"/>
                        </a:rPr>
                        <a:t>Comp./Info Sci.</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9%</a:t>
                      </a:r>
                      <a:endParaRPr lang="en-US" sz="2200" dirty="0">
                        <a:solidFill>
                          <a:schemeClr val="tx1"/>
                        </a:solidFill>
                        <a:latin typeface="Calibri" pitchFamily="34" charset="0"/>
                      </a:endParaRPr>
                    </a:p>
                  </a:txBody>
                  <a:tcPr/>
                </a:tc>
              </a:tr>
              <a:tr h="237914">
                <a:tc>
                  <a:txBody>
                    <a:bodyPr/>
                    <a:lstStyle/>
                    <a:p>
                      <a:r>
                        <a:rPr lang="en-US" sz="2200" dirty="0" smtClean="0">
                          <a:solidFill>
                            <a:schemeClr val="tx1"/>
                          </a:solidFill>
                          <a:latin typeface="Calibri" pitchFamily="34" charset="0"/>
                        </a:rPr>
                        <a:t>Psychology</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9%</a:t>
                      </a:r>
                      <a:endParaRPr lang="en-US" sz="2200" dirty="0">
                        <a:solidFill>
                          <a:schemeClr val="tx1"/>
                        </a:solidFill>
                        <a:latin typeface="Calibri" pitchFamily="34" charset="0"/>
                      </a:endParaRPr>
                    </a:p>
                  </a:txBody>
                  <a:tcPr/>
                </a:tc>
              </a:tr>
              <a:tr h="237914">
                <a:tc>
                  <a:txBody>
                    <a:bodyPr/>
                    <a:lstStyle/>
                    <a:p>
                      <a:pPr marL="0" marR="0" indent="0" algn="l" defTabSz="914287" rtl="0" eaLnBrk="1" fontAlgn="auto" latinLnBrk="0" hangingPunct="1">
                        <a:lnSpc>
                          <a:spcPct val="100000"/>
                        </a:lnSpc>
                        <a:spcBef>
                          <a:spcPts val="0"/>
                        </a:spcBef>
                        <a:spcAft>
                          <a:spcPts val="0"/>
                        </a:spcAft>
                        <a:buClrTx/>
                        <a:buSzTx/>
                        <a:buFontTx/>
                        <a:buNone/>
                        <a:tabLst/>
                        <a:defRPr/>
                      </a:pPr>
                      <a:r>
                        <a:rPr lang="en-US" sz="2200" b="1" u="none" dirty="0" smtClean="0">
                          <a:solidFill>
                            <a:schemeClr val="bg1"/>
                          </a:solidFill>
                          <a:latin typeface="Calibri" pitchFamily="34" charset="0"/>
                        </a:rPr>
                        <a:t>Party Affiliation</a:t>
                      </a:r>
                    </a:p>
                  </a:txBody>
                  <a:tcPr>
                    <a:solidFill>
                      <a:schemeClr val="tx2"/>
                    </a:solidFill>
                  </a:tcPr>
                </a:tc>
                <a:tc>
                  <a:txBody>
                    <a:bodyPr/>
                    <a:lstStyle/>
                    <a:p>
                      <a:pPr algn="ctr"/>
                      <a:r>
                        <a:rPr lang="en-US" sz="2200" b="1" u="none" dirty="0" smtClean="0">
                          <a:solidFill>
                            <a:schemeClr val="bg1"/>
                          </a:solidFill>
                          <a:latin typeface="Calibri" pitchFamily="34" charset="0"/>
                        </a:rPr>
                        <a:t>Tot.</a:t>
                      </a:r>
                      <a:endParaRPr lang="en-US" sz="2200" b="1" u="none" dirty="0">
                        <a:solidFill>
                          <a:schemeClr val="bg1"/>
                        </a:solidFill>
                        <a:latin typeface="Calibri" pitchFamily="34" charset="0"/>
                      </a:endParaRPr>
                    </a:p>
                  </a:txBody>
                  <a:tcPr>
                    <a:solidFill>
                      <a:schemeClr val="tx2"/>
                    </a:solidFill>
                  </a:tcPr>
                </a:tc>
              </a:tr>
              <a:tr h="237914">
                <a:tc>
                  <a:txBody>
                    <a:bodyPr/>
                    <a:lstStyle/>
                    <a:p>
                      <a:r>
                        <a:rPr lang="en-US" sz="2200" dirty="0" smtClean="0">
                          <a:solidFill>
                            <a:schemeClr val="tx1"/>
                          </a:solidFill>
                          <a:latin typeface="Calibri" pitchFamily="34" charset="0"/>
                        </a:rPr>
                        <a:t>Republican</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23%</a:t>
                      </a:r>
                      <a:endParaRPr lang="en-US" sz="2200" dirty="0">
                        <a:solidFill>
                          <a:schemeClr val="tx1"/>
                        </a:solidFill>
                        <a:latin typeface="Calibri" pitchFamily="34" charset="0"/>
                      </a:endParaRPr>
                    </a:p>
                  </a:txBody>
                  <a:tcPr/>
                </a:tc>
              </a:tr>
              <a:tr h="237914">
                <a:tc>
                  <a:txBody>
                    <a:bodyPr/>
                    <a:lstStyle/>
                    <a:p>
                      <a:r>
                        <a:rPr lang="en-US" sz="2200" dirty="0" smtClean="0">
                          <a:solidFill>
                            <a:schemeClr val="tx1"/>
                          </a:solidFill>
                          <a:latin typeface="Calibri" pitchFamily="34" charset="0"/>
                        </a:rPr>
                        <a:t>Democrat</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37%</a:t>
                      </a:r>
                      <a:endParaRPr lang="en-US" sz="2200" dirty="0">
                        <a:solidFill>
                          <a:schemeClr val="tx1"/>
                        </a:solidFill>
                        <a:latin typeface="Calibri" pitchFamily="34" charset="0"/>
                      </a:endParaRPr>
                    </a:p>
                  </a:txBody>
                  <a:tcPr/>
                </a:tc>
              </a:tr>
              <a:tr h="237914">
                <a:tc>
                  <a:txBody>
                    <a:bodyPr/>
                    <a:lstStyle/>
                    <a:p>
                      <a:r>
                        <a:rPr lang="en-US" sz="2200" dirty="0" smtClean="0">
                          <a:solidFill>
                            <a:schemeClr val="tx1"/>
                          </a:solidFill>
                          <a:latin typeface="Calibri" pitchFamily="34" charset="0"/>
                        </a:rPr>
                        <a:t>Ind./Unaffiliated</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28%</a:t>
                      </a:r>
                      <a:endParaRPr lang="en-US" sz="2200" dirty="0">
                        <a:solidFill>
                          <a:schemeClr val="tx1"/>
                        </a:solidFill>
                        <a:latin typeface="Calibri" pitchFamily="34" charset="0"/>
                      </a:endParaRPr>
                    </a:p>
                  </a:txBody>
                  <a:tcPr/>
                </a:tc>
              </a:tr>
              <a:tr h="237914">
                <a:tc>
                  <a:txBody>
                    <a:bodyPr/>
                    <a:lstStyle/>
                    <a:p>
                      <a:r>
                        <a:rPr lang="en-US" sz="2200" dirty="0" smtClean="0">
                          <a:solidFill>
                            <a:schemeClr val="tx1"/>
                          </a:solidFill>
                          <a:latin typeface="Calibri" pitchFamily="34" charset="0"/>
                        </a:rPr>
                        <a:t>Other Party</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1%</a:t>
                      </a:r>
                      <a:endParaRPr lang="en-US" sz="2200" dirty="0">
                        <a:solidFill>
                          <a:schemeClr val="tx1"/>
                        </a:solidFill>
                        <a:latin typeface="Calibri" pitchFamily="34" charset="0"/>
                      </a:endParaRPr>
                    </a:p>
                  </a:txBody>
                  <a:tcPr/>
                </a:tc>
              </a:tr>
              <a:tr h="237914">
                <a:tc>
                  <a:txBody>
                    <a:bodyPr/>
                    <a:lstStyle/>
                    <a:p>
                      <a:r>
                        <a:rPr lang="en-US" sz="2200" dirty="0" smtClean="0">
                          <a:solidFill>
                            <a:schemeClr val="tx1"/>
                          </a:solidFill>
                          <a:latin typeface="Calibri" pitchFamily="34" charset="0"/>
                        </a:rPr>
                        <a:t>Not Registered</a:t>
                      </a:r>
                      <a:endParaRPr lang="en-US" sz="2200" dirty="0">
                        <a:solidFill>
                          <a:schemeClr val="tx1"/>
                        </a:solidFill>
                        <a:latin typeface="Calibri" pitchFamily="34" charset="0"/>
                      </a:endParaRPr>
                    </a:p>
                  </a:txBody>
                  <a:tcPr/>
                </a:tc>
                <a:tc>
                  <a:txBody>
                    <a:bodyPr/>
                    <a:lstStyle/>
                    <a:p>
                      <a:pPr algn="ctr"/>
                      <a:r>
                        <a:rPr lang="en-US" sz="2200" dirty="0" smtClean="0">
                          <a:solidFill>
                            <a:schemeClr val="tx1"/>
                          </a:solidFill>
                          <a:latin typeface="Calibri" pitchFamily="34" charset="0"/>
                        </a:rPr>
                        <a:t>6%</a:t>
                      </a:r>
                      <a:endParaRPr lang="en-US" sz="2200" dirty="0">
                        <a:solidFill>
                          <a:schemeClr val="tx1"/>
                        </a:solidFill>
                        <a:latin typeface="Calibri" pitchFamily="34" charset="0"/>
                      </a:endParaRPr>
                    </a:p>
                  </a:txBody>
                  <a:tcPr/>
                </a:tc>
              </a:tr>
            </a:tbl>
          </a:graphicData>
        </a:graphic>
      </p:graphicFrame>
      <p:sp>
        <p:nvSpPr>
          <p:cNvPr id="10" name="TextBox 9"/>
          <p:cNvSpPr txBox="1"/>
          <p:nvPr/>
        </p:nvSpPr>
        <p:spPr>
          <a:xfrm>
            <a:off x="6019800" y="6626423"/>
            <a:ext cx="3505200" cy="307777"/>
          </a:xfrm>
          <a:prstGeom prst="rect">
            <a:avLst/>
          </a:prstGeom>
          <a:noFill/>
        </p:spPr>
        <p:txBody>
          <a:bodyPr wrap="square" rtlCol="0">
            <a:spAutoFit/>
          </a:bodyPr>
          <a:lstStyle/>
          <a:p>
            <a:r>
              <a:rPr lang="en-US" sz="1400" b="1" dirty="0" smtClean="0">
                <a:latin typeface="+mj-lt"/>
              </a:rPr>
              <a:t>*Multiple Responses Accepted</a:t>
            </a:r>
            <a:endParaRPr lang="en-US" sz="1400" b="1" dirty="0">
              <a:latin typeface="+mj-lt"/>
            </a:endParaRPr>
          </a:p>
        </p:txBody>
      </p:sp>
      <p:sp>
        <p:nvSpPr>
          <p:cNvPr id="14" name="Date Placeholder 3"/>
          <p:cNvSpPr txBox="1">
            <a:spLocks noGrp="1"/>
          </p:cNvSpPr>
          <p:nvPr/>
        </p:nvSpPr>
        <p:spPr bwMode="auto">
          <a:xfrm>
            <a:off x="381000" y="6248400"/>
            <a:ext cx="2209800" cy="457200"/>
          </a:xfrm>
          <a:prstGeom prst="rect">
            <a:avLst/>
          </a:prstGeom>
          <a:noFill/>
          <a:ln w="9525">
            <a:noFill/>
            <a:miter lim="800000"/>
            <a:headEnd/>
            <a:tailEnd/>
          </a:ln>
        </p:spPr>
        <p:txBody>
          <a:bodyPr/>
          <a:lstStyle/>
          <a:p>
            <a:r>
              <a:rPr lang="en-US" altLang="en-US" sz="1400" b="1" dirty="0" smtClean="0">
                <a:latin typeface="Times New Roman" pitchFamily="18" charset="0"/>
              </a:rPr>
              <a:t>Nat'l Undergrad Study</a:t>
            </a:r>
            <a:endParaRPr lang="en-US" altLang="en-US" sz="1400" b="1" dirty="0">
              <a:latin typeface="Times New Roman" pitchFamily="18" charset="0"/>
            </a:endParaRPr>
          </a:p>
          <a:p>
            <a:r>
              <a:rPr lang="en-US" altLang="en-US" sz="1400" b="1" dirty="0" smtClean="0">
                <a:latin typeface="Times New Roman" pitchFamily="18" charset="0"/>
              </a:rPr>
              <a:t>September 2017</a:t>
            </a:r>
            <a:endParaRPr lang="en-US" altLang="en-US" sz="1400" b="1" dirty="0">
              <a:latin typeface="Times New Roman" pitchFamily="18" charset="0"/>
            </a:endParaRPr>
          </a:p>
        </p:txBody>
      </p:sp>
    </p:spTree>
    <p:extLst>
      <p:ext uri="{BB962C8B-B14F-4D97-AF65-F5344CB8AC3E}">
        <p14:creationId xmlns:p14="http://schemas.microsoft.com/office/powerpoint/2010/main" xmlns="" val="344693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4294967295"/>
          </p:nvPr>
        </p:nvSpPr>
        <p:spPr>
          <a:xfrm>
            <a:off x="0" y="762000"/>
            <a:ext cx="9144000" cy="4648200"/>
          </a:xfrm>
        </p:spPr>
        <p:txBody>
          <a:bodyPr>
            <a:noAutofit/>
          </a:bodyPr>
          <a:lstStyle/>
          <a:p>
            <a:pPr marL="609525" indent="-609525">
              <a:lnSpc>
                <a:spcPct val="90000"/>
              </a:lnSpc>
              <a:buFont typeface="Wingdings" pitchFamily="2" charset="2"/>
              <a:buChar char="Ø"/>
            </a:pPr>
            <a:r>
              <a:rPr lang="en-US" sz="1700" b="1" dirty="0" smtClean="0">
                <a:solidFill>
                  <a:schemeClr val="tx1">
                    <a:lumMod val="75000"/>
                    <a:lumOff val="25000"/>
                  </a:schemeClr>
                </a:solidFill>
              </a:rPr>
              <a:t>In a general sense, it is clear that students still strongly value the concept of free speech on campus and value the First Amendment.</a:t>
            </a:r>
          </a:p>
          <a:p>
            <a:pPr marL="609525" indent="-609525">
              <a:lnSpc>
                <a:spcPct val="90000"/>
              </a:lnSpc>
              <a:buFont typeface="Wingdings" pitchFamily="2" charset="2"/>
              <a:buChar char="Ø"/>
            </a:pPr>
            <a:endParaRPr lang="en-US" altLang="en-US" sz="1700" b="1" dirty="0" smtClean="0">
              <a:solidFill>
                <a:schemeClr val="tx1">
                  <a:lumMod val="75000"/>
                  <a:lumOff val="25000"/>
                </a:schemeClr>
              </a:solidFill>
              <a:latin typeface="Calibri" pitchFamily="34" charset="0"/>
            </a:endParaRPr>
          </a:p>
          <a:p>
            <a:pPr marL="609525" indent="-609525">
              <a:lnSpc>
                <a:spcPct val="90000"/>
              </a:lnSpc>
              <a:buFont typeface="Wingdings" pitchFamily="2" charset="2"/>
              <a:buChar char="Ø"/>
            </a:pPr>
            <a:r>
              <a:rPr lang="en-US" sz="1700" b="1" dirty="0" smtClean="0">
                <a:solidFill>
                  <a:schemeClr val="tx1">
                    <a:lumMod val="75000"/>
                    <a:lumOff val="25000"/>
                  </a:schemeClr>
                </a:solidFill>
              </a:rPr>
              <a:t>Most students can be considered as advocates for free speech. The majority opposes speech codes and believes that students should be allowed to express their views anywhere on campus. Furthermore,  students largely support intellectual diversity and see the educational value in understanding opinions and beliefs that are different than their own.</a:t>
            </a:r>
          </a:p>
          <a:p>
            <a:pPr marL="609525" indent="-609525">
              <a:lnSpc>
                <a:spcPct val="90000"/>
              </a:lnSpc>
              <a:buFont typeface="Wingdings" pitchFamily="2" charset="2"/>
              <a:buChar char="Ø"/>
            </a:pPr>
            <a:endParaRPr lang="en-US" altLang="en-US" sz="1700" b="1" dirty="0" smtClean="0">
              <a:solidFill>
                <a:schemeClr val="tx1">
                  <a:lumMod val="75000"/>
                  <a:lumOff val="25000"/>
                </a:schemeClr>
              </a:solidFill>
              <a:latin typeface="Calibri" pitchFamily="34" charset="0"/>
            </a:endParaRPr>
          </a:p>
          <a:p>
            <a:pPr marL="609525" indent="-609525">
              <a:lnSpc>
                <a:spcPct val="90000"/>
              </a:lnSpc>
              <a:buFont typeface="Wingdings" pitchFamily="2" charset="2"/>
              <a:buChar char="Ø"/>
            </a:pPr>
            <a:r>
              <a:rPr lang="en-US" sz="1700" b="1" dirty="0" smtClean="0">
                <a:solidFill>
                  <a:schemeClr val="tx1">
                    <a:lumMod val="75000"/>
                    <a:lumOff val="25000"/>
                  </a:schemeClr>
                </a:solidFill>
              </a:rPr>
              <a:t>Students tolerate, and even appreciate, controversial and offensive views for the sake of free speech and the First Amendment. However, they draw a stark line in the sand and react very differently when asked about “hate speech.”</a:t>
            </a:r>
          </a:p>
          <a:p>
            <a:pPr marL="609525" indent="-609525">
              <a:lnSpc>
                <a:spcPct val="90000"/>
              </a:lnSpc>
              <a:buFont typeface="Wingdings" pitchFamily="2" charset="2"/>
              <a:buChar char="Ø"/>
            </a:pPr>
            <a:endParaRPr lang="en-US" altLang="en-US" sz="1700" b="1" dirty="0" smtClean="0">
              <a:solidFill>
                <a:schemeClr val="tx1">
                  <a:lumMod val="75000"/>
                  <a:lumOff val="25000"/>
                </a:schemeClr>
              </a:solidFill>
              <a:latin typeface="Calibri" pitchFamily="34" charset="0"/>
            </a:endParaRPr>
          </a:p>
          <a:p>
            <a:pPr marL="609525" indent="-609525">
              <a:lnSpc>
                <a:spcPct val="90000"/>
              </a:lnSpc>
              <a:buFont typeface="Wingdings" pitchFamily="2" charset="2"/>
              <a:buChar char="Ø"/>
            </a:pPr>
            <a:r>
              <a:rPr lang="en-US" altLang="en-US" sz="1700" b="1" dirty="0" smtClean="0">
                <a:solidFill>
                  <a:schemeClr val="tx1">
                    <a:lumMod val="75000"/>
                    <a:lumOff val="25000"/>
                  </a:schemeClr>
                </a:solidFill>
                <a:latin typeface="Calibri" pitchFamily="34" charset="0"/>
              </a:rPr>
              <a:t>Most believe that words can be a form of violence and compared to two years ago, more students now believe their school should ban speakers who have used hate speech. Interestingly, students now oppose speech codes for themselves and faculty but are more likely to support a ban for speakers who use hate speech. The challenge with advocating for “free speech” is that “hate speech” is a colloquial  and subjective term defined very broadly by students. </a:t>
            </a:r>
            <a:r>
              <a:rPr lang="en-US" altLang="en-US" sz="1700" b="1" dirty="0" smtClean="0">
                <a:solidFill>
                  <a:schemeClr val="tx1">
                    <a:lumMod val="75000"/>
                    <a:lumOff val="25000"/>
                  </a:schemeClr>
                </a:solidFill>
              </a:rPr>
              <a:t>E</a:t>
            </a:r>
            <a:r>
              <a:rPr lang="en-US" sz="1700" b="1" dirty="0" smtClean="0">
                <a:solidFill>
                  <a:schemeClr val="tx1">
                    <a:lumMod val="75000"/>
                    <a:lumOff val="25000"/>
                  </a:schemeClr>
                </a:solidFill>
              </a:rPr>
              <a:t>ven as students acknowledge that hate speech is still technically free speech, it is the “exception to the rule” for many. </a:t>
            </a:r>
            <a:endParaRPr lang="en-US" altLang="en-US" sz="1700" b="1" dirty="0" smtClean="0">
              <a:solidFill>
                <a:schemeClr val="tx1">
                  <a:lumMod val="75000"/>
                  <a:lumOff val="25000"/>
                </a:schemeClr>
              </a:solidFill>
              <a:latin typeface="Calibri" pitchFamily="34" charset="0"/>
            </a:endParaRPr>
          </a:p>
          <a:p>
            <a:pPr marL="609525" indent="-609525">
              <a:lnSpc>
                <a:spcPct val="90000"/>
              </a:lnSpc>
              <a:buFont typeface="Wingdings" pitchFamily="2" charset="2"/>
              <a:buChar char="Ø"/>
            </a:pPr>
            <a:endParaRPr lang="en-US" altLang="en-US" sz="1700" b="1" dirty="0" smtClean="0">
              <a:solidFill>
                <a:schemeClr val="tx1">
                  <a:lumMod val="75000"/>
                  <a:lumOff val="25000"/>
                </a:schemeClr>
              </a:solidFill>
              <a:latin typeface="Calibri" pitchFamily="34" charset="0"/>
            </a:endParaRPr>
          </a:p>
          <a:p>
            <a:pPr marL="609525" indent="-609525">
              <a:lnSpc>
                <a:spcPct val="90000"/>
              </a:lnSpc>
              <a:buFont typeface="Wingdings" pitchFamily="2" charset="2"/>
              <a:buChar char="Ø"/>
            </a:pPr>
            <a:r>
              <a:rPr lang="en-US" altLang="en-US" sz="1700" b="1" dirty="0" smtClean="0">
                <a:solidFill>
                  <a:schemeClr val="tx1">
                    <a:lumMod val="75000"/>
                    <a:lumOff val="25000"/>
                  </a:schemeClr>
                </a:solidFill>
                <a:latin typeface="Calibri" pitchFamily="34" charset="0"/>
              </a:rPr>
              <a:t>Furthermore, there are noteworthy minorities of students who believe that action should be taken to combat hateful, racist and bigoted speech. There are sizeable portions who believe it is appropriate to shout down speakers on campus and that physical violence can be justified to prevent hate speech.</a:t>
            </a:r>
          </a:p>
        </p:txBody>
      </p:sp>
      <p:sp>
        <p:nvSpPr>
          <p:cNvPr id="7" name="Round Same Side Corner Rectangle 6"/>
          <p:cNvSpPr/>
          <p:nvPr/>
        </p:nvSpPr>
        <p:spPr>
          <a:xfrm>
            <a:off x="0" y="76200"/>
            <a:ext cx="9144000" cy="6858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en-US" sz="4000" dirty="0" smtClean="0"/>
              <a:t>Key Takeaways</a:t>
            </a:r>
            <a:endParaRPr lang="en-US" sz="4000" dirty="0"/>
          </a:p>
        </p:txBody>
      </p:sp>
      <p:sp>
        <p:nvSpPr>
          <p:cNvPr id="5"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34</a:t>
            </a:fld>
            <a:endParaRPr lang="en-US" altLang="en-US" sz="1400" dirty="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838200"/>
          </a:xfrm>
          <a:ln>
            <a:solidFill>
              <a:schemeClr val="tx1">
                <a:lumMod val="50000"/>
                <a:lumOff val="50000"/>
              </a:schemeClr>
            </a:solidFill>
          </a:ln>
        </p:spPr>
        <p:txBody>
          <a:bodyPr>
            <a:noAutofit/>
          </a:bodyPr>
          <a:lstStyle/>
          <a:p>
            <a:r>
              <a:rPr lang="en-US" sz="2800" b="1" dirty="0">
                <a:solidFill>
                  <a:schemeClr val="tx1">
                    <a:lumMod val="75000"/>
                    <a:lumOff val="25000"/>
                  </a:schemeClr>
                </a:solidFill>
              </a:rPr>
              <a:t>How important to you personally is the issue of free speech at your college or university?</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777144055"/>
              </p:ext>
            </p:extLst>
          </p:nvPr>
        </p:nvGraphicFramePr>
        <p:xfrm>
          <a:off x="0" y="2971800"/>
          <a:ext cx="91440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8" name="Date Placeholder 3"/>
          <p:cNvSpPr txBox="1">
            <a:spLocks noGrp="1"/>
          </p:cNvSpPr>
          <p:nvPr/>
        </p:nvSpPr>
        <p:spPr bwMode="auto">
          <a:xfrm>
            <a:off x="381000" y="6248400"/>
            <a:ext cx="2209800" cy="457200"/>
          </a:xfrm>
          <a:prstGeom prst="rect">
            <a:avLst/>
          </a:prstGeom>
          <a:noFill/>
          <a:ln w="9525">
            <a:noFill/>
            <a:miter lim="800000"/>
            <a:headEnd/>
            <a:tailEnd/>
          </a:ln>
        </p:spPr>
        <p:txBody>
          <a:bodyPr/>
          <a:lstStyle/>
          <a:p>
            <a:r>
              <a:rPr lang="en-US" altLang="en-US" sz="1400" b="1" dirty="0" smtClean="0">
                <a:latin typeface="Times New Roman" pitchFamily="18" charset="0"/>
              </a:rPr>
              <a:t>Nat'l Undergrad Study</a:t>
            </a:r>
            <a:endParaRPr lang="en-US" altLang="en-US" sz="1400" b="1" dirty="0">
              <a:latin typeface="Times New Roman" pitchFamily="18" charset="0"/>
            </a:endParaRPr>
          </a:p>
          <a:p>
            <a:r>
              <a:rPr lang="en-US" altLang="en-US" sz="1400" b="1" dirty="0" smtClean="0">
                <a:latin typeface="Times New Roman" pitchFamily="18" charset="0"/>
              </a:rPr>
              <a:t>September 2017</a:t>
            </a:r>
            <a:endParaRPr lang="en-US" altLang="en-US" sz="1400" b="1" dirty="0">
              <a:latin typeface="Times New Roman" pitchFamily="18" charset="0"/>
            </a:endParaRPr>
          </a:p>
        </p:txBody>
      </p:sp>
      <p:sp>
        <p:nvSpPr>
          <p:cNvPr id="13" name="Round Same Side Corner Rectangle 12"/>
          <p:cNvSpPr/>
          <p:nvPr/>
        </p:nvSpPr>
        <p:spPr>
          <a:xfrm>
            <a:off x="0" y="228600"/>
            <a:ext cx="9144000" cy="7620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t>By a near unanimous margin, undergraduates continue to believe that the issue of free speech is important on campus.</a:t>
            </a:r>
            <a:endParaRPr lang="en-US" sz="2400" i="1" dirty="0"/>
          </a:p>
        </p:txBody>
      </p:sp>
      <p:pic>
        <p:nvPicPr>
          <p:cNvPr id="11" name="Picture 5" descr="MCL_Logo_huntergreen (3)"/>
          <p:cNvPicPr>
            <a:picLocks noChangeAspect="1" noChangeArrowheads="1"/>
          </p:cNvPicPr>
          <p:nvPr/>
        </p:nvPicPr>
        <p:blipFill>
          <a:blip r:embed="rId3" cstate="print"/>
          <a:srcRect/>
          <a:stretch>
            <a:fillRect/>
          </a:stretch>
        </p:blipFill>
        <p:spPr bwMode="auto">
          <a:xfrm>
            <a:off x="3251202" y="6483557"/>
            <a:ext cx="2743199" cy="270535"/>
          </a:xfrm>
          <a:prstGeom prst="rect">
            <a:avLst/>
          </a:prstGeom>
          <a:noFill/>
          <a:ln w="9525">
            <a:noFill/>
            <a:miter lim="800000"/>
            <a:headEnd/>
            <a:tailEnd/>
          </a:ln>
        </p:spPr>
      </p:pic>
      <p:sp>
        <p:nvSpPr>
          <p:cNvPr id="12"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4</a:t>
            </a:fld>
            <a:endParaRPr lang="en-US" altLang="en-US" sz="1400" dirty="0">
              <a:latin typeface="Times New Roman" pitchFamily="18" charset="0"/>
            </a:endParaRPr>
          </a:p>
        </p:txBody>
      </p:sp>
      <p:graphicFrame>
        <p:nvGraphicFramePr>
          <p:cNvPr id="14" name="Group 4"/>
          <p:cNvGraphicFramePr>
            <a:graphicFrameLocks noGrp="1"/>
          </p:cNvGraphicFramePr>
          <p:nvPr>
            <p:extLst>
              <p:ext uri="{D42A27DB-BD31-4B8C-83A1-F6EECF244321}">
                <p14:modId xmlns="" xmlns:p14="http://schemas.microsoft.com/office/powerpoint/2010/main" val="3380789322"/>
              </p:ext>
            </p:extLst>
          </p:nvPr>
        </p:nvGraphicFramePr>
        <p:xfrm>
          <a:off x="2971800" y="2057400"/>
          <a:ext cx="2895599" cy="860784"/>
        </p:xfrm>
        <a:graphic>
          <a:graphicData uri="http://schemas.openxmlformats.org/drawingml/2006/table">
            <a:tbl>
              <a:tblPr>
                <a:tableStyleId>{5202B0CA-FC54-4496-8BCA-5EF66A818D29}</a:tableStyleId>
              </a:tblPr>
              <a:tblGrid>
                <a:gridCol w="1343276"/>
                <a:gridCol w="517441"/>
                <a:gridCol w="517441"/>
                <a:gridCol w="517441"/>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50" b="1" i="0" u="none" strike="noStrike" cap="none" normalizeH="0" baseline="0" dirty="0" smtClean="0">
                        <a:ln>
                          <a:noFill/>
                        </a:ln>
                        <a:solidFill>
                          <a:schemeClr val="tx1"/>
                        </a:solidFill>
                        <a:effectLst/>
                        <a:latin typeface="+mj-lt"/>
                      </a:endParaRP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9/15</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9/16</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9/17</a:t>
                      </a:r>
                    </a:p>
                  </a:txBody>
                  <a:tcPr marL="91446" marR="91446" marT="45674" marB="45674" anchor="ctr"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Important</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94%</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96%</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93%</a:t>
                      </a:r>
                    </a:p>
                  </a:txBody>
                  <a:tcPr marL="91446" marR="91446" marT="45674" marB="45674"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Not Important</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6%</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4%</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6%</a:t>
                      </a:r>
                    </a:p>
                  </a:txBody>
                  <a:tcPr marL="91446" marR="91446" marT="45674" marB="45674" horzOverflow="overflow"/>
                </a:tc>
              </a:tr>
            </a:tbl>
          </a:graphicData>
        </a:graphic>
      </p:graphicFrame>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1438"/>
            <a:ext cx="9144000" cy="715962"/>
          </a:xfrm>
          <a:ln>
            <a:solidFill>
              <a:schemeClr val="tx1">
                <a:lumMod val="50000"/>
                <a:lumOff val="50000"/>
              </a:schemeClr>
            </a:solidFill>
          </a:ln>
        </p:spPr>
        <p:txBody>
          <a:bodyPr>
            <a:noAutofit/>
          </a:bodyPr>
          <a:lstStyle/>
          <a:p>
            <a:r>
              <a:rPr lang="en-US" sz="2400" b="1" dirty="0">
                <a:solidFill>
                  <a:schemeClr val="tx1">
                    <a:lumMod val="75000"/>
                    <a:lumOff val="25000"/>
                  </a:schemeClr>
                </a:solidFill>
              </a:rPr>
              <a:t>Of the 27 Amendments to the U.S. Constitution, do you know which Amendment deals specifically </a:t>
            </a:r>
            <a:r>
              <a:rPr lang="en-US" sz="2400" b="1" dirty="0" smtClean="0">
                <a:solidFill>
                  <a:schemeClr val="tx1">
                    <a:lumMod val="75000"/>
                    <a:lumOff val="25000"/>
                  </a:schemeClr>
                </a:solidFill>
              </a:rPr>
              <a:t>with </a:t>
            </a:r>
            <a:r>
              <a:rPr lang="en-US" sz="2400" b="1" dirty="0">
                <a:solidFill>
                  <a:schemeClr val="tx1">
                    <a:lumMod val="75000"/>
                    <a:lumOff val="25000"/>
                  </a:schemeClr>
                </a:solidFill>
              </a:rPr>
              <a:t>freedom of speech?</a:t>
            </a:r>
          </a:p>
        </p:txBody>
      </p:sp>
      <p:sp>
        <p:nvSpPr>
          <p:cNvPr id="8" name="Date Placeholder 3"/>
          <p:cNvSpPr txBox="1">
            <a:spLocks noGrp="1"/>
          </p:cNvSpPr>
          <p:nvPr/>
        </p:nvSpPr>
        <p:spPr bwMode="auto">
          <a:xfrm>
            <a:off x="381000" y="6248400"/>
            <a:ext cx="2209800" cy="457200"/>
          </a:xfrm>
          <a:prstGeom prst="rect">
            <a:avLst/>
          </a:prstGeom>
          <a:noFill/>
          <a:ln w="9525">
            <a:noFill/>
            <a:miter lim="800000"/>
            <a:headEnd/>
            <a:tailEnd/>
          </a:ln>
        </p:spPr>
        <p:txBody>
          <a:bodyPr/>
          <a:lstStyle/>
          <a:p>
            <a:r>
              <a:rPr lang="en-US" altLang="en-US" sz="1400" b="1" dirty="0" smtClean="0">
                <a:latin typeface="Times New Roman" pitchFamily="18" charset="0"/>
              </a:rPr>
              <a:t>Nat'l Undergrad Study</a:t>
            </a:r>
            <a:endParaRPr lang="en-US" altLang="en-US" sz="1400" b="1" dirty="0">
              <a:latin typeface="Times New Roman" pitchFamily="18" charset="0"/>
            </a:endParaRPr>
          </a:p>
          <a:p>
            <a:r>
              <a:rPr lang="en-US" altLang="en-US" sz="1400" b="1" dirty="0" smtClean="0">
                <a:latin typeface="Times New Roman" pitchFamily="18" charset="0"/>
              </a:rPr>
              <a:t>September 2017</a:t>
            </a:r>
            <a:endParaRPr lang="en-US" altLang="en-US" sz="1400" b="1" dirty="0">
              <a:latin typeface="Times New Roman" pitchFamily="18" charset="0"/>
            </a:endParaRPr>
          </a:p>
        </p:txBody>
      </p:sp>
      <p:sp>
        <p:nvSpPr>
          <p:cNvPr id="13" name="Round Same Side Corner Rectangle 12"/>
          <p:cNvSpPr/>
          <p:nvPr/>
        </p:nvSpPr>
        <p:spPr>
          <a:xfrm>
            <a:off x="0" y="228600"/>
            <a:ext cx="9144000" cy="10668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i="1" dirty="0" smtClean="0"/>
              <a:t>Eight in ten students were able to correctly identify that freedom of speech is associated with the First Amendment. This is generally unchanged from last year.</a:t>
            </a:r>
            <a:endParaRPr lang="en-US" sz="2300" i="1" dirty="0"/>
          </a:p>
        </p:txBody>
      </p:sp>
      <p:pic>
        <p:nvPicPr>
          <p:cNvPr id="11" name="Picture 5" descr="MCL_Logo_huntergreen (3)"/>
          <p:cNvPicPr>
            <a:picLocks noChangeAspect="1" noChangeArrowheads="1"/>
          </p:cNvPicPr>
          <p:nvPr/>
        </p:nvPicPr>
        <p:blipFill>
          <a:blip r:embed="rId2" cstate="print"/>
          <a:srcRect/>
          <a:stretch>
            <a:fillRect/>
          </a:stretch>
        </p:blipFill>
        <p:spPr bwMode="auto">
          <a:xfrm>
            <a:off x="3251202" y="6483557"/>
            <a:ext cx="2743199" cy="270535"/>
          </a:xfrm>
          <a:prstGeom prst="rect">
            <a:avLst/>
          </a:prstGeom>
          <a:noFill/>
          <a:ln w="9525">
            <a:noFill/>
            <a:miter lim="800000"/>
            <a:headEnd/>
            <a:tailEnd/>
          </a:ln>
        </p:spPr>
      </p:pic>
      <p:sp>
        <p:nvSpPr>
          <p:cNvPr id="12"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5</a:t>
            </a:fld>
            <a:endParaRPr lang="en-US" altLang="en-US" sz="1400" dirty="0">
              <a:latin typeface="Times New Roman" pitchFamily="18" charset="0"/>
            </a:endParaRPr>
          </a:p>
        </p:txBody>
      </p:sp>
      <p:graphicFrame>
        <p:nvGraphicFramePr>
          <p:cNvPr id="14" name="Group 4"/>
          <p:cNvGraphicFramePr>
            <a:graphicFrameLocks noGrp="1"/>
          </p:cNvGraphicFramePr>
          <p:nvPr>
            <p:extLst>
              <p:ext uri="{D42A27DB-BD31-4B8C-83A1-F6EECF244321}">
                <p14:modId xmlns="" xmlns:p14="http://schemas.microsoft.com/office/powerpoint/2010/main" val="3380789322"/>
              </p:ext>
            </p:extLst>
          </p:nvPr>
        </p:nvGraphicFramePr>
        <p:xfrm>
          <a:off x="2743200" y="2187216"/>
          <a:ext cx="3352801" cy="860784"/>
        </p:xfrm>
        <a:graphic>
          <a:graphicData uri="http://schemas.openxmlformats.org/drawingml/2006/table">
            <a:tbl>
              <a:tblPr>
                <a:tableStyleId>{5202B0CA-FC54-4496-8BCA-5EF66A818D29}</a:tableStyleId>
              </a:tblPr>
              <a:tblGrid>
                <a:gridCol w="1793284"/>
                <a:gridCol w="519839"/>
                <a:gridCol w="519839"/>
                <a:gridCol w="519839"/>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50" b="1" i="0" u="none" strike="noStrike" cap="none" normalizeH="0" baseline="0" dirty="0" smtClean="0">
                        <a:ln>
                          <a:noFill/>
                        </a:ln>
                        <a:solidFill>
                          <a:schemeClr val="tx1"/>
                        </a:solidFill>
                        <a:effectLst/>
                        <a:latin typeface="+mj-lt"/>
                      </a:endParaRP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9/15</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9/16</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9/17</a:t>
                      </a:r>
                    </a:p>
                  </a:txBody>
                  <a:tcPr marL="91446" marR="91446" marT="45674" marB="45674" anchor="ctr"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First Amendment</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76%</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82%</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83%</a:t>
                      </a:r>
                    </a:p>
                  </a:txBody>
                  <a:tcPr marL="91446" marR="91446" marT="45674" marB="45674"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All Other Responses</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24%</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18%</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17%</a:t>
                      </a:r>
                    </a:p>
                  </a:txBody>
                  <a:tcPr marL="91446" marR="91446" marT="45674" marB="45674" horzOverflow="overflow"/>
                </a:tc>
              </a:tr>
            </a:tbl>
          </a:graphicData>
        </a:graphic>
      </p:graphicFrame>
      <p:graphicFrame>
        <p:nvGraphicFramePr>
          <p:cNvPr id="10" name="Content Placeholder 10"/>
          <p:cNvGraphicFramePr>
            <a:graphicFrameLocks noGrp="1"/>
          </p:cNvGraphicFramePr>
          <p:nvPr>
            <p:ph sz="quarter" idx="1"/>
          </p:nvPr>
        </p:nvGraphicFramePr>
        <p:xfrm>
          <a:off x="0" y="3048000"/>
          <a:ext cx="9144000" cy="335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144000" cy="1295400"/>
          </a:xfrm>
          <a:ln>
            <a:solidFill>
              <a:schemeClr val="tx1">
                <a:lumMod val="50000"/>
                <a:lumOff val="50000"/>
              </a:schemeClr>
            </a:solidFill>
          </a:ln>
        </p:spPr>
        <p:txBody>
          <a:bodyPr>
            <a:noAutofit/>
          </a:bodyPr>
          <a:lstStyle/>
          <a:p>
            <a:r>
              <a:rPr lang="en-US" sz="1600" b="1" dirty="0" smtClean="0">
                <a:solidFill>
                  <a:schemeClr val="tx1">
                    <a:lumMod val="75000"/>
                    <a:lumOff val="25000"/>
                  </a:schemeClr>
                </a:solidFill>
              </a:rPr>
              <a:t>Generally </a:t>
            </a:r>
            <a:r>
              <a:rPr lang="en-US" sz="1600" b="1" dirty="0">
                <a:solidFill>
                  <a:schemeClr val="tx1">
                    <a:lumMod val="75000"/>
                    <a:lumOff val="25000"/>
                  </a:schemeClr>
                </a:solidFill>
              </a:rPr>
              <a:t>speaking, do you think the First Amendment, which deals with freedom of speech, is…? </a:t>
            </a:r>
            <a:r>
              <a:rPr lang="en-US" sz="1600" b="1" dirty="0"/>
              <a:t/>
            </a:r>
            <a:br>
              <a:rPr lang="en-US" sz="1600" b="1" dirty="0"/>
            </a:br>
            <a:r>
              <a:rPr lang="en-US" sz="1600" b="1" dirty="0">
                <a:solidFill>
                  <a:schemeClr val="accent1"/>
                </a:solidFill>
              </a:rPr>
              <a:t> </a:t>
            </a:r>
            <a:br>
              <a:rPr lang="en-US" sz="1600" b="1" dirty="0">
                <a:solidFill>
                  <a:schemeClr val="accent1"/>
                </a:solidFill>
              </a:rPr>
            </a:br>
            <a:r>
              <a:rPr lang="en-US" sz="1600" b="1" dirty="0" smtClean="0">
                <a:solidFill>
                  <a:schemeClr val="tx2"/>
                </a:solidFill>
              </a:rPr>
              <a:t>An </a:t>
            </a:r>
            <a:r>
              <a:rPr lang="en-US" sz="1600" b="1" dirty="0">
                <a:solidFill>
                  <a:schemeClr val="tx2"/>
                </a:solidFill>
              </a:rPr>
              <a:t>outdated amendment that can no longer be applied in today’s society and should be changed</a:t>
            </a:r>
            <a:r>
              <a:rPr lang="en-US" sz="1600" b="1" dirty="0"/>
              <a:t/>
            </a:r>
            <a:br>
              <a:rPr lang="en-US" sz="1600" b="1" dirty="0"/>
            </a:br>
            <a:r>
              <a:rPr lang="en-US" sz="1600" b="1" dirty="0" smtClean="0">
                <a:solidFill>
                  <a:schemeClr val="tx1">
                    <a:lumMod val="75000"/>
                    <a:lumOff val="25000"/>
                  </a:schemeClr>
                </a:solidFill>
              </a:rPr>
              <a:t>OR</a:t>
            </a:r>
            <a:r>
              <a:rPr lang="en-US" sz="1600" b="1" dirty="0"/>
              <a:t/>
            </a:r>
            <a:br>
              <a:rPr lang="en-US" sz="1600" b="1" dirty="0"/>
            </a:br>
            <a:r>
              <a:rPr lang="en-US" sz="1600" b="1" dirty="0" smtClean="0">
                <a:solidFill>
                  <a:schemeClr val="accent2"/>
                </a:solidFill>
              </a:rPr>
              <a:t>An </a:t>
            </a:r>
            <a:r>
              <a:rPr lang="en-US" sz="1600" b="1" dirty="0">
                <a:solidFill>
                  <a:schemeClr val="accent2"/>
                </a:solidFill>
              </a:rPr>
              <a:t>important amendment that still needs to be followed and respected in today’s society</a:t>
            </a:r>
          </a:p>
        </p:txBody>
      </p:sp>
      <p:graphicFrame>
        <p:nvGraphicFramePr>
          <p:cNvPr id="12" name="Content Placeholder 10"/>
          <p:cNvGraphicFramePr>
            <a:graphicFrameLocks noGrp="1"/>
          </p:cNvGraphicFramePr>
          <p:nvPr>
            <p:ph sz="quarter" idx="1"/>
          </p:nvPr>
        </p:nvGraphicFramePr>
        <p:xfrm>
          <a:off x="0" y="3505200"/>
          <a:ext cx="91440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ound Same Side Corner Rectangle 5"/>
          <p:cNvSpPr/>
          <p:nvPr/>
        </p:nvSpPr>
        <p:spPr>
          <a:xfrm>
            <a:off x="0" y="228600"/>
            <a:ext cx="9144000" cy="12192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t>Greater than eight in ten say the First Amendment is an important amendment that still needs to be followed and respected in society. This is also very similar to perceptions from last year.</a:t>
            </a:r>
            <a:endParaRPr lang="en-US" sz="2400" i="1" dirty="0"/>
          </a:p>
        </p:txBody>
      </p:sp>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6</a:t>
            </a:fld>
            <a:endParaRPr lang="en-US" altLang="en-US" sz="1400" dirty="0">
              <a:latin typeface="Times New Roman" pitchFamily="18" charset="0"/>
            </a:endParaRPr>
          </a:p>
        </p:txBody>
      </p:sp>
      <p:graphicFrame>
        <p:nvGraphicFramePr>
          <p:cNvPr id="9" name="Group 4"/>
          <p:cNvGraphicFramePr>
            <a:graphicFrameLocks noGrp="1"/>
          </p:cNvGraphicFramePr>
          <p:nvPr>
            <p:extLst>
              <p:ext uri="{D42A27DB-BD31-4B8C-83A1-F6EECF244321}">
                <p14:modId xmlns="" xmlns:p14="http://schemas.microsoft.com/office/powerpoint/2010/main" val="3380789322"/>
              </p:ext>
            </p:extLst>
          </p:nvPr>
        </p:nvGraphicFramePr>
        <p:xfrm>
          <a:off x="3048000" y="2873016"/>
          <a:ext cx="2819399" cy="860784"/>
        </p:xfrm>
        <a:graphic>
          <a:graphicData uri="http://schemas.openxmlformats.org/drawingml/2006/table">
            <a:tbl>
              <a:tblPr>
                <a:tableStyleId>{5202B0CA-FC54-4496-8BCA-5EF66A818D29}</a:tableStyleId>
              </a:tblPr>
              <a:tblGrid>
                <a:gridCol w="1307927"/>
                <a:gridCol w="503824"/>
                <a:gridCol w="503824"/>
                <a:gridCol w="503824"/>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50" b="1" i="0" u="none" strike="noStrike" cap="none" normalizeH="0" baseline="0" dirty="0" smtClean="0">
                        <a:ln>
                          <a:noFill/>
                        </a:ln>
                        <a:solidFill>
                          <a:schemeClr val="tx1"/>
                        </a:solidFill>
                        <a:effectLst/>
                        <a:latin typeface="+mj-lt"/>
                      </a:endParaRP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9/15</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9/16</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9/17</a:t>
                      </a:r>
                    </a:p>
                  </a:txBody>
                  <a:tcPr marL="91446" marR="91446" marT="45674" marB="45674" anchor="ctr"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Outdated</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17%</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10%</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12%</a:t>
                      </a:r>
                    </a:p>
                  </a:txBody>
                  <a:tcPr marL="91446" marR="91446" marT="45674" marB="45674"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Important</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77%</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84%</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83%</a:t>
                      </a:r>
                    </a:p>
                  </a:txBody>
                  <a:tcPr marL="91446" marR="91446" marT="45674" marB="45674" horzOverflow="overflow"/>
                </a:tc>
              </a:tr>
            </a:tbl>
          </a:graphicData>
        </a:graphic>
      </p:graphicFrame>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 Same Side Corner Rectangle 6"/>
          <p:cNvSpPr/>
          <p:nvPr/>
        </p:nvSpPr>
        <p:spPr>
          <a:xfrm>
            <a:off x="0" y="1752600"/>
            <a:ext cx="9144000" cy="29718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en-US" sz="7200" dirty="0" smtClean="0"/>
              <a:t>Part Two – </a:t>
            </a:r>
          </a:p>
          <a:p>
            <a:pPr algn="ctr"/>
            <a:r>
              <a:rPr lang="en-US" sz="3500" dirty="0" smtClean="0"/>
              <a:t>Opinions on Free Speech &amp; Intellectual Diversity</a:t>
            </a:r>
            <a:endParaRPr lang="en-US" sz="3500" dirty="0"/>
          </a:p>
        </p:txBody>
      </p:sp>
      <p:sp>
        <p:nvSpPr>
          <p:cNvPr id="5"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7</a:t>
            </a:fld>
            <a:endParaRPr lang="en-US" altLang="en-US" sz="1400" dirty="0">
              <a:latin typeface="Times New Roman" pitchFamily="18" charset="0"/>
            </a:endParaRPr>
          </a:p>
        </p:txBody>
      </p:sp>
      <p:pic>
        <p:nvPicPr>
          <p:cNvPr id="8" name="Picture 5" descr="MCL_Logo_huntergreen (3)"/>
          <p:cNvPicPr>
            <a:picLocks noChangeAspect="1" noChangeArrowheads="1"/>
          </p:cNvPicPr>
          <p:nvPr/>
        </p:nvPicPr>
        <p:blipFill>
          <a:blip r:embed="rId3" cstate="print"/>
          <a:srcRect/>
          <a:stretch>
            <a:fillRect/>
          </a:stretch>
        </p:blipFill>
        <p:spPr bwMode="auto">
          <a:xfrm>
            <a:off x="3251202" y="6483557"/>
            <a:ext cx="2743199" cy="270535"/>
          </a:xfrm>
          <a:prstGeom prst="rect">
            <a:avLst/>
          </a:prstGeom>
          <a:noFill/>
          <a:ln w="9525">
            <a:noFill/>
            <a:miter lim="800000"/>
            <a:headEnd/>
            <a:tailEnd/>
          </a:ln>
        </p:spPr>
      </p:pic>
      <p:sp>
        <p:nvSpPr>
          <p:cNvPr id="9" name="Date Placeholder 3"/>
          <p:cNvSpPr txBox="1">
            <a:spLocks noGrp="1"/>
          </p:cNvSpPr>
          <p:nvPr/>
        </p:nvSpPr>
        <p:spPr bwMode="auto">
          <a:xfrm>
            <a:off x="381000" y="6248400"/>
            <a:ext cx="2209800" cy="457200"/>
          </a:xfrm>
          <a:prstGeom prst="rect">
            <a:avLst/>
          </a:prstGeom>
          <a:noFill/>
          <a:ln w="9525">
            <a:noFill/>
            <a:miter lim="800000"/>
            <a:headEnd/>
            <a:tailEnd/>
          </a:ln>
        </p:spPr>
        <p:txBody>
          <a:bodyPr/>
          <a:lstStyle/>
          <a:p>
            <a:r>
              <a:rPr lang="en-US" altLang="en-US" sz="1400" b="1" dirty="0" smtClean="0">
                <a:latin typeface="Times New Roman" pitchFamily="18" charset="0"/>
              </a:rPr>
              <a:t>Nat'l Undergrad Study</a:t>
            </a:r>
            <a:endParaRPr lang="en-US" altLang="en-US" sz="1400" b="1" dirty="0">
              <a:latin typeface="Times New Roman" pitchFamily="18" charset="0"/>
            </a:endParaRPr>
          </a:p>
          <a:p>
            <a:r>
              <a:rPr lang="en-US" altLang="en-US" sz="1400" b="1" dirty="0" smtClean="0">
                <a:latin typeface="Times New Roman" pitchFamily="18" charset="0"/>
              </a:rPr>
              <a:t>September 2017</a:t>
            </a:r>
            <a:endParaRPr lang="en-US" altLang="en-US" sz="1400" b="1"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74838"/>
            <a:ext cx="9144000" cy="715962"/>
          </a:xfrm>
          <a:ln>
            <a:solidFill>
              <a:schemeClr val="tx1">
                <a:lumMod val="50000"/>
                <a:lumOff val="50000"/>
              </a:schemeClr>
            </a:solidFill>
          </a:ln>
        </p:spPr>
        <p:txBody>
          <a:bodyPr>
            <a:noAutofit/>
          </a:bodyPr>
          <a:lstStyle/>
          <a:p>
            <a:r>
              <a:rPr lang="en-US" sz="1800" b="1" dirty="0" smtClean="0">
                <a:solidFill>
                  <a:schemeClr val="tx1">
                    <a:lumMod val="75000"/>
                    <a:lumOff val="25000"/>
                  </a:schemeClr>
                </a:solidFill>
              </a:rPr>
              <a:t>Would you favor or oppose your college or university having speech codes to regulate speech for students and faculty?</a:t>
            </a:r>
            <a:endParaRPr lang="en-US" sz="1800" b="1" dirty="0">
              <a:solidFill>
                <a:schemeClr val="tx1">
                  <a:lumMod val="75000"/>
                  <a:lumOff val="25000"/>
                </a:schemeClr>
              </a:solidFill>
            </a:endParaRPr>
          </a:p>
        </p:txBody>
      </p:sp>
      <p:sp>
        <p:nvSpPr>
          <p:cNvPr id="7" name="Round Same Side Corner Rectangle 6"/>
          <p:cNvSpPr/>
          <p:nvPr/>
        </p:nvSpPr>
        <p:spPr>
          <a:xfrm>
            <a:off x="0" y="76200"/>
            <a:ext cx="9144000" cy="16764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i="1" dirty="0" smtClean="0"/>
              <a:t>A slight majority of students, 52%, now oppose having speech codes at their school, while 38% would favor them. This has changed from September 2015, when the plurality favored speech codes, 48% to 40%.</a:t>
            </a:r>
          </a:p>
          <a:p>
            <a:pPr algn="ctr"/>
            <a:endParaRPr lang="en-US" sz="1700" i="1" dirty="0" smtClean="0"/>
          </a:p>
          <a:p>
            <a:pPr algn="ctr"/>
            <a:r>
              <a:rPr lang="en-US" sz="1700" i="1" dirty="0" smtClean="0"/>
              <a:t>By ethnicity, white students are most likely to oppose speech codes, at 58%. Conversely, African American students favor speech codes, 52% to 41%, while Hispanic students divide, 45% to 44%.</a:t>
            </a:r>
            <a:endParaRPr lang="en-US" sz="1700" i="1" dirty="0"/>
          </a:p>
        </p:txBody>
      </p:sp>
      <p:graphicFrame>
        <p:nvGraphicFramePr>
          <p:cNvPr id="9" name="Content Placeholder 10"/>
          <p:cNvGraphicFramePr>
            <a:graphicFrameLocks noGrp="1"/>
          </p:cNvGraphicFramePr>
          <p:nvPr>
            <p:ph sz="quarter" idx="1"/>
          </p:nvPr>
        </p:nvGraphicFramePr>
        <p:xfrm>
          <a:off x="0" y="3581400"/>
          <a:ext cx="91440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8</a:t>
            </a:fld>
            <a:endParaRPr lang="en-US" altLang="en-US" sz="1400" dirty="0">
              <a:latin typeface="Times New Roman" pitchFamily="18" charset="0"/>
            </a:endParaRPr>
          </a:p>
        </p:txBody>
      </p:sp>
      <p:graphicFrame>
        <p:nvGraphicFramePr>
          <p:cNvPr id="11" name="Group 4"/>
          <p:cNvGraphicFramePr>
            <a:graphicFrameLocks noGrp="1"/>
          </p:cNvGraphicFramePr>
          <p:nvPr>
            <p:extLst>
              <p:ext uri="{D42A27DB-BD31-4B8C-83A1-F6EECF244321}">
                <p14:modId xmlns="" xmlns:p14="http://schemas.microsoft.com/office/powerpoint/2010/main" val="3380789322"/>
              </p:ext>
            </p:extLst>
          </p:nvPr>
        </p:nvGraphicFramePr>
        <p:xfrm>
          <a:off x="3276600" y="2743200"/>
          <a:ext cx="2367057" cy="860784"/>
        </p:xfrm>
        <a:graphic>
          <a:graphicData uri="http://schemas.openxmlformats.org/drawingml/2006/table">
            <a:tbl>
              <a:tblPr>
                <a:tableStyleId>{5202B0CA-FC54-4496-8BCA-5EF66A818D29}</a:tableStyleId>
              </a:tblPr>
              <a:tblGrid>
                <a:gridCol w="1337005"/>
                <a:gridCol w="515026"/>
                <a:gridCol w="515026"/>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50" b="1" i="0" u="none" strike="noStrike" cap="none" normalizeH="0" baseline="0" dirty="0" smtClean="0">
                        <a:ln>
                          <a:noFill/>
                        </a:ln>
                        <a:solidFill>
                          <a:schemeClr val="tx1"/>
                        </a:solidFill>
                        <a:effectLst/>
                        <a:latin typeface="+mj-lt"/>
                      </a:endParaRP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9/15</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9/17</a:t>
                      </a:r>
                    </a:p>
                  </a:txBody>
                  <a:tcPr marL="91446" marR="91446" marT="45674" marB="45674" anchor="ctr"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Favor</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48%</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38%</a:t>
                      </a:r>
                    </a:p>
                  </a:txBody>
                  <a:tcPr marL="91446" marR="91446" marT="45674" marB="45674"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Oppose</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40%</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52%</a:t>
                      </a:r>
                    </a:p>
                  </a:txBody>
                  <a:tcPr marL="91446" marR="91446" marT="45674" marB="45674" horzOverflow="overflow"/>
                </a:tc>
              </a:tr>
            </a:tbl>
          </a:graphicData>
        </a:graphic>
      </p:graphicFrame>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144000" cy="1295400"/>
          </a:xfrm>
          <a:ln>
            <a:solidFill>
              <a:schemeClr val="tx1">
                <a:lumMod val="50000"/>
                <a:lumOff val="50000"/>
              </a:schemeClr>
            </a:solidFill>
          </a:ln>
        </p:spPr>
        <p:txBody>
          <a:bodyPr>
            <a:noAutofit/>
          </a:bodyPr>
          <a:lstStyle/>
          <a:p>
            <a:r>
              <a:rPr lang="en-US" sz="1400" b="1" dirty="0" smtClean="0">
                <a:solidFill>
                  <a:schemeClr val="tx1">
                    <a:lumMod val="75000"/>
                    <a:lumOff val="25000"/>
                  </a:schemeClr>
                </a:solidFill>
              </a:rPr>
              <a:t>Generally speaking, do you think that students like yourself…? </a:t>
            </a:r>
            <a:br>
              <a:rPr lang="en-US" sz="1400" b="1" dirty="0" smtClean="0">
                <a:solidFill>
                  <a:schemeClr val="tx1">
                    <a:lumMod val="75000"/>
                    <a:lumOff val="25000"/>
                  </a:schemeClr>
                </a:solidFill>
              </a:rPr>
            </a:br>
            <a:r>
              <a:rPr lang="en-US" sz="1400" b="1" dirty="0" smtClean="0">
                <a:solidFill>
                  <a:schemeClr val="tx1">
                    <a:lumMod val="75000"/>
                    <a:lumOff val="25000"/>
                  </a:schemeClr>
                </a:solidFill>
              </a:rPr>
              <a:t> </a:t>
            </a:r>
            <a:br>
              <a:rPr lang="en-US" sz="1400" b="1" dirty="0" smtClean="0">
                <a:solidFill>
                  <a:schemeClr val="tx1">
                    <a:lumMod val="75000"/>
                    <a:lumOff val="25000"/>
                  </a:schemeClr>
                </a:solidFill>
              </a:rPr>
            </a:br>
            <a:r>
              <a:rPr lang="en-US" sz="1400" b="1" dirty="0" smtClean="0">
                <a:solidFill>
                  <a:schemeClr val="tx2"/>
                </a:solidFill>
              </a:rPr>
              <a:t>Should be allowed to express their views anywhere on campus, even if they are offensive</a:t>
            </a:r>
            <a:r>
              <a:rPr lang="en-US" sz="1400" b="1" dirty="0" smtClean="0">
                <a:solidFill>
                  <a:schemeClr val="tx1">
                    <a:lumMod val="75000"/>
                    <a:lumOff val="25000"/>
                  </a:schemeClr>
                </a:solidFill>
              </a:rPr>
              <a:t/>
            </a:r>
            <a:br>
              <a:rPr lang="en-US" sz="1400" b="1" dirty="0" smtClean="0">
                <a:solidFill>
                  <a:schemeClr val="tx1">
                    <a:lumMod val="75000"/>
                    <a:lumOff val="25000"/>
                  </a:schemeClr>
                </a:solidFill>
              </a:rPr>
            </a:br>
            <a:r>
              <a:rPr lang="en-US" sz="1400" b="1" dirty="0" smtClean="0">
                <a:solidFill>
                  <a:schemeClr val="tx1">
                    <a:lumMod val="75000"/>
                    <a:lumOff val="25000"/>
                  </a:schemeClr>
                </a:solidFill>
              </a:rPr>
              <a:t>OR</a:t>
            </a:r>
            <a:br>
              <a:rPr lang="en-US" sz="1400" b="1" dirty="0" smtClean="0">
                <a:solidFill>
                  <a:schemeClr val="tx1">
                    <a:lumMod val="75000"/>
                    <a:lumOff val="25000"/>
                  </a:schemeClr>
                </a:solidFill>
              </a:rPr>
            </a:br>
            <a:r>
              <a:rPr lang="en-US" sz="1400" b="1" dirty="0" smtClean="0">
                <a:solidFill>
                  <a:schemeClr val="accent2"/>
                </a:solidFill>
              </a:rPr>
              <a:t>Should only be allowed to express their views in areas that are approved by the college, sometimes known as designated free speech areas</a:t>
            </a:r>
            <a:endParaRPr lang="en-US" sz="1400" b="1" dirty="0">
              <a:solidFill>
                <a:schemeClr val="accent2"/>
              </a:solidFill>
            </a:endParaRPr>
          </a:p>
        </p:txBody>
      </p:sp>
      <p:sp>
        <p:nvSpPr>
          <p:cNvPr id="7" name="Round Same Side Corner Rectangle 6"/>
          <p:cNvSpPr/>
          <p:nvPr/>
        </p:nvSpPr>
        <p:spPr>
          <a:xfrm>
            <a:off x="0" y="76200"/>
            <a:ext cx="9144000" cy="1371600"/>
          </a:xfrm>
          <a:prstGeom prst="round2Same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i="1" dirty="0" smtClean="0"/>
              <a:t>Half, 51%, believe  students should be allowed to express their views anywhere on campus, even if they are offensive, while 40% prefer students expressing their views in designated free speech areas.</a:t>
            </a:r>
          </a:p>
          <a:p>
            <a:pPr algn="ctr"/>
            <a:endParaRPr lang="en-US" sz="1200" i="1" dirty="0" smtClean="0"/>
          </a:p>
          <a:p>
            <a:pPr algn="ctr"/>
            <a:r>
              <a:rPr lang="en-US" sz="1200" i="1" dirty="0" smtClean="0"/>
              <a:t>Compared to last year, this is much more divided, as 74% favored expression anywhere on campus and 22% preferred designated free speech areas. Some of the variance could be attributed to the question wording modification, as the 2016 survey excluded the phrase “even if they are offensive,” from the first statement. Women, who are now split on this issue, had  the biggest shift in opinions from last year, when they supported speech anywhere on campus, 72% to 23%.</a:t>
            </a:r>
            <a:endParaRPr lang="en-US" sz="1200" i="1" dirty="0"/>
          </a:p>
        </p:txBody>
      </p:sp>
      <p:graphicFrame>
        <p:nvGraphicFramePr>
          <p:cNvPr id="9" name="Content Placeholder 10"/>
          <p:cNvGraphicFramePr>
            <a:graphicFrameLocks noGrp="1"/>
          </p:cNvGraphicFramePr>
          <p:nvPr>
            <p:ph sz="quarter" idx="1"/>
          </p:nvPr>
        </p:nvGraphicFramePr>
        <p:xfrm>
          <a:off x="0" y="3581400"/>
          <a:ext cx="91440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5"/>
          <p:cNvSpPr txBox="1">
            <a:spLocks noGrp="1"/>
          </p:cNvSpPr>
          <p:nvPr/>
        </p:nvSpPr>
        <p:spPr bwMode="auto">
          <a:xfrm>
            <a:off x="8716964" y="6248400"/>
            <a:ext cx="427037" cy="533400"/>
          </a:xfrm>
          <a:prstGeom prst="rect">
            <a:avLst/>
          </a:prstGeom>
          <a:noFill/>
          <a:ln w="9525">
            <a:noFill/>
            <a:miter lim="800000"/>
            <a:headEnd/>
            <a:tailEnd/>
          </a:ln>
        </p:spPr>
        <p:txBody>
          <a:bodyPr lIns="91428" tIns="45714" rIns="91428" bIns="45714"/>
          <a:lstStyle/>
          <a:p>
            <a:pPr algn="r"/>
            <a:endParaRPr lang="en-US" altLang="en-US" sz="1400" dirty="0">
              <a:latin typeface="Times New Roman" pitchFamily="18" charset="0"/>
            </a:endParaRPr>
          </a:p>
          <a:p>
            <a:pPr algn="r"/>
            <a:fld id="{DE568D1D-F5CF-4347-B414-6E36C8AB797D}" type="slidenum">
              <a:rPr lang="en-US" altLang="en-US" sz="1400">
                <a:latin typeface="Times New Roman" pitchFamily="18" charset="0"/>
              </a:rPr>
              <a:pPr algn="r"/>
              <a:t>9</a:t>
            </a:fld>
            <a:endParaRPr lang="en-US" altLang="en-US" sz="1400" dirty="0">
              <a:latin typeface="Times New Roman" pitchFamily="18" charset="0"/>
            </a:endParaRPr>
          </a:p>
        </p:txBody>
      </p:sp>
      <p:graphicFrame>
        <p:nvGraphicFramePr>
          <p:cNvPr id="11" name="Group 4"/>
          <p:cNvGraphicFramePr>
            <a:graphicFrameLocks noGrp="1"/>
          </p:cNvGraphicFramePr>
          <p:nvPr>
            <p:extLst>
              <p:ext uri="{D42A27DB-BD31-4B8C-83A1-F6EECF244321}">
                <p14:modId xmlns="" xmlns:p14="http://schemas.microsoft.com/office/powerpoint/2010/main" val="3380789322"/>
              </p:ext>
            </p:extLst>
          </p:nvPr>
        </p:nvGraphicFramePr>
        <p:xfrm>
          <a:off x="3276600" y="2895600"/>
          <a:ext cx="2367057" cy="860784"/>
        </p:xfrm>
        <a:graphic>
          <a:graphicData uri="http://schemas.openxmlformats.org/drawingml/2006/table">
            <a:tbl>
              <a:tblPr>
                <a:tableStyleId>{5202B0CA-FC54-4496-8BCA-5EF66A818D29}</a:tableStyleId>
              </a:tblPr>
              <a:tblGrid>
                <a:gridCol w="1337005"/>
                <a:gridCol w="515026"/>
                <a:gridCol w="515026"/>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50" b="1" i="0" u="none" strike="noStrike" cap="none" normalizeH="0" baseline="0" dirty="0" smtClean="0">
                        <a:ln>
                          <a:noFill/>
                        </a:ln>
                        <a:solidFill>
                          <a:schemeClr val="tx1"/>
                        </a:solidFill>
                        <a:effectLst/>
                        <a:latin typeface="+mj-lt"/>
                      </a:endParaRP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9/16</a:t>
                      </a:r>
                    </a:p>
                  </a:txBody>
                  <a:tcPr marL="91446" marR="91446" marT="45674" marB="4567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smtClean="0">
                          <a:ln>
                            <a:noFill/>
                          </a:ln>
                          <a:solidFill>
                            <a:schemeClr val="tx1"/>
                          </a:solidFill>
                          <a:effectLst/>
                          <a:latin typeface="+mj-lt"/>
                        </a:rPr>
                        <a:t>9/17</a:t>
                      </a:r>
                    </a:p>
                  </a:txBody>
                  <a:tcPr marL="91446" marR="91446" marT="45674" marB="45674" anchor="ctr"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Anywhere</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74%</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mj-lt"/>
                        </a:rPr>
                        <a:t>51%</a:t>
                      </a:r>
                    </a:p>
                  </a:txBody>
                  <a:tcPr marL="91446" marR="91446" marT="45674" marB="45674" horzOverflow="overflow"/>
                </a:tc>
              </a:tr>
              <a:tr h="265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Designated</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22%</a:t>
                      </a:r>
                    </a:p>
                  </a:txBody>
                  <a:tcPr marL="91446" marR="91446" marT="45674" marB="45674"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mj-lt"/>
                        </a:rPr>
                        <a:t>40%</a:t>
                      </a:r>
                    </a:p>
                  </a:txBody>
                  <a:tcPr marL="91446" marR="91446" marT="45674" marB="45674" horzOverflow="overflow"/>
                </a:tc>
              </a:tr>
            </a:tbl>
          </a:graphicData>
        </a:graphic>
      </p:graphicFrame>
    </p:spTree>
    <p:extLst>
      <p:ext uri="{BB962C8B-B14F-4D97-AF65-F5344CB8AC3E}">
        <p14:creationId xmlns="" xmlns:p14="http://schemas.microsoft.com/office/powerpoint/2010/main" val="483082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9616</TotalTime>
  <Words>2559</Words>
  <Application>Microsoft Office PowerPoint</Application>
  <PresentationFormat>On-screen Show (4:3)</PresentationFormat>
  <Paragraphs>408</Paragraphs>
  <Slides>34</Slides>
  <Notes>8</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 </vt:lpstr>
      <vt:lpstr>McLaughlin &amp; Associates conducted a national survey of 800 undergraduate students from September 16th to 24th, 2017. All student participants were under the age of 25 and attend either a four-year private or public college or university on a full-time basis. All interviews were conducted online and respondents were carefully selected and screened from a nationwide representative platform of individuals who elect to participate in online surveys.   Data for this survey have been stratified by age, race/ethnicity, gender and geography using the National Center for Education Statistics Report to reflect the actual demographic composition of undergraduate students in the United States.   Because the sample is based on those who initially self-selected for participation rather than a probability sample, no estimates of sampling error can be calculated. All surveys may be subject to multiple sources of error, including, but not limited to sampling error, coverage error and measurement error. </vt:lpstr>
      <vt:lpstr>Slide 3</vt:lpstr>
      <vt:lpstr>How important to you personally is the issue of free speech at your college or university?</vt:lpstr>
      <vt:lpstr>Of the 27 Amendments to the U.S. Constitution, do you know which Amendment deals specifically with freedom of speech?</vt:lpstr>
      <vt:lpstr>Generally speaking, do you think the First Amendment, which deals with freedom of speech, is…?    An outdated amendment that can no longer be applied in today’s society and should be changed OR An important amendment that still needs to be followed and respected in today’s society</vt:lpstr>
      <vt:lpstr>Slide 7</vt:lpstr>
      <vt:lpstr>Would you favor or oppose your college or university having speech codes to regulate speech for students and faculty?</vt:lpstr>
      <vt:lpstr>Generally speaking, do you think that students like yourself…?    Should be allowed to express their views anywhere on campus, even if they are offensive OR Should only be allowed to express their views in areas that are approved by the college, sometimes known as designated free speech areas</vt:lpstr>
      <vt:lpstr>Which of the following statements comes closer to your own personal opinion?    My school should always do its best to promote intellectual diversity and free speech by allowing a wide range of people with differing views and opinions to speak on campus, even if they are controversial OR My school should forbid people from speaking on campus who have controversial views and opinions on issues like politics, race, religion or gender</vt:lpstr>
      <vt:lpstr>Agree/Disagree: “There is educational value in listening to and understanding views and opinions that I may disagree with and are different from my own.”</vt:lpstr>
      <vt:lpstr>Slide 12</vt:lpstr>
      <vt:lpstr>Agree/Disagree:  “Sticks and stones may break my bones, but words will never hurt me.”</vt:lpstr>
      <vt:lpstr>Agree/Disagree:  “Words can be a form of violence.”</vt:lpstr>
      <vt:lpstr>Agree/Disagree: “My college or university should forbid people from speaking on campus who have a history of engaging in hate speech.”</vt:lpstr>
      <vt:lpstr>Agree/Disagree: “Hate speech is anything that one particular person believes is harmful, racist or bigoted. Hate speech means something different to everyone and you just know it when you see or hear it.”</vt:lpstr>
      <vt:lpstr>Agree/Disagree: “Hate speech, no matter how racist or bigoted it is, is still technically protected under the First Amendment as free speech.”</vt:lpstr>
      <vt:lpstr>Agree/Disagree: “It is sometimes appropriate to shout down or disrupt a speaker on my campus.”</vt:lpstr>
      <vt:lpstr>Agree/Disagree: “If someone is using hate speech or making racially charged comments, physical violence can be justified to prevent this person from espousing their hateful views.”</vt:lpstr>
      <vt:lpstr>Generally speaking, who do you think are more likely to use hate speech?    Liberals and people on the far left Conservatives and people on the far right OR Both equally/all sides guilty of using hate speech</vt:lpstr>
      <vt:lpstr>Slide 21</vt:lpstr>
      <vt:lpstr>Would you say your college or university in general is…?  More tolerant of liberal ideas and beliefs More tolerant of conservative ideas and beliefs OR Equally tolerant of both liberal and conservative ideas and beliefs</vt:lpstr>
      <vt:lpstr>Have you felt intimidated in sharing your ideas, opinions or beliefs in class because they were different  than your professors? </vt:lpstr>
      <vt:lpstr>And have you felt intimidated in sharing your ideas, opinions or beliefs in class because they were different than your classmates or peers? </vt:lpstr>
      <vt:lpstr>Have you felt the need to keep a belief or opinion to yourself because you were concerned it would negatively impact your grade from a professor?</vt:lpstr>
      <vt:lpstr>And have you felt the need to keep a belief or opinion to yourself because you were concerned it would negatively impact how you were viewed by your friends or classmates?</vt:lpstr>
      <vt:lpstr>Slide 27</vt:lpstr>
      <vt:lpstr>What is more important to you when having a discussion with someone on an issue in which you both disagree?  Having the other person understand your viewpoint, even if you still disagree with one another OR Convincing the other person to share your viewpoint </vt:lpstr>
      <vt:lpstr>Generally speaking, do you share the same opinions and political beliefs as your friends or are your opinions and political beliefs different than your friends?   I share the same opinions and political beliefs as ALL OF my friends I share the same opinions and political beliefs as MOST OF my friends  I have an EQUAL AMOUNT of friends with the same opinions and political beliefs and different opinions and political beliefs as me  I have different opinions and political beliefs than MOST OF my friends I have different opinions and political beliefs than ALL OF my friends</vt:lpstr>
      <vt:lpstr>Generally speaking, do you think Facebook has a positive impact or a negative impact on political discourse in America?</vt:lpstr>
      <vt:lpstr>Generally speaking, which of the following comes closer to your own opinion on “fake news”?    Fake news is dangerous because it spreads lies, misinforms people and makes them form opinions that are not fact-based OR While fake news is bad, too many people accuse others of spreading fake news, when instead they really just disagree with their opinions </vt:lpstr>
      <vt:lpstr>Which of the following comes closer to your own personal opinion about removing Confederate monuments and statues from public places?   These Confederate monuments and statues are symbols of racism and hate and have no place in our society anymore. They should be removed because they are too often used as weapons by white supremacists, Neo-Nazis and the KKK to divide people. OR While these monuments and statues are offensive to some people, they are a part of our history, no matter how painful and disgraceful it might be. Instead of focusing on removing these statues, we should instead make real efforts to improve race relations in this country by having honest discussions about this issue.</vt:lpstr>
      <vt:lpstr>Slide 33</vt:lpstr>
      <vt:lpstr>Slide 34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NATL Undergrad Survey</dc:title>
  <dc:creator>Rob</dc:creator>
  <cp:lastModifiedBy>Rob</cp:lastModifiedBy>
  <cp:revision>1025</cp:revision>
  <cp:lastPrinted>2013-12-30T17:53:37Z</cp:lastPrinted>
  <dcterms:created xsi:type="dcterms:W3CDTF">2012-07-20T20:02:30Z</dcterms:created>
  <dcterms:modified xsi:type="dcterms:W3CDTF">2017-10-11T18:41:10Z</dcterms:modified>
</cp:coreProperties>
</file>